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ajawal" charset="1" panose="00000500000000000000"/>
      <p:regular r:id="rId10"/>
    </p:embeddedFont>
    <p:embeddedFont>
      <p:font typeface="Tajawal Bold" charset="1" panose="00000800000000000000"/>
      <p:regular r:id="rId11"/>
    </p:embeddedFont>
    <p:embeddedFont>
      <p:font typeface="Tajawal Extra-Light" charset="1" panose="00000400000000000000"/>
      <p:regular r:id="rId12"/>
    </p:embeddedFont>
    <p:embeddedFont>
      <p:font typeface="Tajawal Light" charset="1" panose="00000400000000000000"/>
      <p:regular r:id="rId13"/>
    </p:embeddedFont>
    <p:embeddedFont>
      <p:font typeface="Tajawal Medium" charset="1" panose="00000600000000000000"/>
      <p:regular r:id="rId14"/>
    </p:embeddedFont>
    <p:embeddedFont>
      <p:font typeface="Tajawal Ultra-Bold" charset="1" panose="00000800000000000000"/>
      <p:regular r:id="rId15"/>
    </p:embeddedFont>
    <p:embeddedFont>
      <p:font typeface="Tajawal Heavy" charset="1" panose="00000500000000000000"/>
      <p:regular r:id="rId16"/>
    </p:embeddedFont>
    <p:embeddedFont>
      <p:font typeface="29LT Bukra" charset="1" panose="020B0504040000000004"/>
      <p:regular r:id="rId17"/>
    </p:embeddedFont>
    <p:embeddedFont>
      <p:font typeface="29LT Bukra Bold" charset="1" panose="020B0804040000000004"/>
      <p:regular r:id="rId18"/>
    </p:embeddedFont>
    <p:embeddedFont>
      <p:font typeface="29LT Bukra Italics" charset="1" panose="020B0504040000000004"/>
      <p:regular r:id="rId19"/>
    </p:embeddedFont>
    <p:embeddedFont>
      <p:font typeface="29LT Bukra Bold Italics" charset="1" panose="020B0804040000000004"/>
      <p:regular r:id="rId20"/>
    </p:embeddedFont>
    <p:embeddedFont>
      <p:font typeface="29LT Bukra Thin" charset="1" panose="020B0204040000000004"/>
      <p:regular r:id="rId21"/>
    </p:embeddedFont>
    <p:embeddedFont>
      <p:font typeface="29LT Bukra Thin Italics" charset="1" panose="020B0204040000000004"/>
      <p:regular r:id="rId22"/>
    </p:embeddedFont>
    <p:embeddedFont>
      <p:font typeface="29LT Bukra Extra-Light" charset="1" panose="020B0304040000000004"/>
      <p:regular r:id="rId23"/>
    </p:embeddedFont>
    <p:embeddedFont>
      <p:font typeface="29LT Bukra Extra-Light Italics" charset="1" panose="020B0304040000000004"/>
      <p:regular r:id="rId24"/>
    </p:embeddedFont>
    <p:embeddedFont>
      <p:font typeface="29LT Bukra Light" charset="1" panose="020B0404040000000004"/>
      <p:regular r:id="rId25"/>
    </p:embeddedFont>
    <p:embeddedFont>
      <p:font typeface="29LT Bukra Light Italics" charset="1" panose="020B0404040000000004"/>
      <p:regular r:id="rId26"/>
    </p:embeddedFont>
    <p:embeddedFont>
      <p:font typeface="29LT Bukra Medium" charset="1" panose="020B0604040000000004"/>
      <p:regular r:id="rId27"/>
    </p:embeddedFont>
    <p:embeddedFont>
      <p:font typeface="29LT Bukra Medium Italics" charset="1" panose="020B0604040000000004"/>
      <p:regular r:id="rId28"/>
    </p:embeddedFont>
    <p:embeddedFont>
      <p:font typeface="29LT Bukra Semi-Bold" charset="1" panose="020B0704040000000004"/>
      <p:regular r:id="rId29"/>
    </p:embeddedFont>
    <p:embeddedFont>
      <p:font typeface="29LT Bukra Semi-Bold Italics" charset="1" panose="020B0704040000000004"/>
      <p:regular r:id="rId30"/>
    </p:embeddedFont>
    <p:embeddedFont>
      <p:font typeface="29LT Bukra Ultra-Bold" charset="1" panose="020B0904040000000004"/>
      <p:regular r:id="rId31"/>
    </p:embeddedFont>
    <p:embeddedFont>
      <p:font typeface="29LT Bukra Ultra-Bold Italics" charset="1" panose="020B090404000000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AutoShape 2" id="2"/>
          <p:cNvSpPr/>
          <p:nvPr/>
        </p:nvSpPr>
        <p:spPr>
          <a:xfrm rot="0">
            <a:off x="1028700" y="1152242"/>
            <a:ext cx="551921" cy="0"/>
          </a:xfrm>
          <a:prstGeom prst="line">
            <a:avLst/>
          </a:prstGeom>
          <a:ln cap="flat" w="57150">
            <a:solidFill>
              <a:srgbClr val="FFFFFF"/>
            </a:solidFill>
            <a:prstDash val="solid"/>
            <a:headEnd type="none" len="sm" w="sm"/>
            <a:tailEnd type="none" len="sm" w="sm"/>
          </a:ln>
        </p:spPr>
      </p:sp>
      <p:grpSp>
        <p:nvGrpSpPr>
          <p:cNvPr name="Group 3" id="3"/>
          <p:cNvGrpSpPr/>
          <p:nvPr/>
        </p:nvGrpSpPr>
        <p:grpSpPr>
          <a:xfrm rot="0">
            <a:off x="1028700" y="9258300"/>
            <a:ext cx="560096" cy="1028700"/>
            <a:chOff x="0" y="0"/>
            <a:chExt cx="189465" cy="347980"/>
          </a:xfrm>
        </p:grpSpPr>
        <p:sp>
          <p:nvSpPr>
            <p:cNvPr name="Freeform 4" id="4"/>
            <p:cNvSpPr/>
            <p:nvPr/>
          </p:nvSpPr>
          <p:spPr>
            <a:xfrm flipH="true" flipV="false" rot="0">
              <a:off x="0" y="0"/>
              <a:ext cx="189465" cy="347980"/>
            </a:xfrm>
            <a:custGeom>
              <a:avLst/>
              <a:gdLst/>
              <a:ahLst/>
              <a:cxnLst/>
              <a:rect r="r" b="b" t="t" l="l"/>
              <a:pathLst>
                <a:path h="347980" w="189465">
                  <a:moveTo>
                    <a:pt x="189465" y="0"/>
                  </a:moveTo>
                  <a:lnTo>
                    <a:pt x="0" y="0"/>
                  </a:lnTo>
                  <a:lnTo>
                    <a:pt x="0" y="347980"/>
                  </a:lnTo>
                  <a:lnTo>
                    <a:pt x="189465" y="347980"/>
                  </a:lnTo>
                  <a:close/>
                </a:path>
              </a:pathLst>
            </a:custGeom>
            <a:solidFill>
              <a:srgbClr val="FF7A00"/>
            </a:solidFill>
          </p:spPr>
        </p:sp>
      </p:grpSp>
      <p:sp>
        <p:nvSpPr>
          <p:cNvPr name="Freeform 5" id="5"/>
          <p:cNvSpPr/>
          <p:nvPr/>
        </p:nvSpPr>
        <p:spPr>
          <a:xfrm flipH="false" flipV="false" rot="0">
            <a:off x="11484135" y="0"/>
            <a:ext cx="6803865" cy="10287000"/>
          </a:xfrm>
          <a:custGeom>
            <a:avLst/>
            <a:gdLst/>
            <a:ahLst/>
            <a:cxnLst/>
            <a:rect r="r" b="b" t="t" l="l"/>
            <a:pathLst>
              <a:path h="10287000" w="6803865">
                <a:moveTo>
                  <a:pt x="0" y="0"/>
                </a:moveTo>
                <a:lnTo>
                  <a:pt x="6803865" y="0"/>
                </a:lnTo>
                <a:lnTo>
                  <a:pt x="6803865" y="10287000"/>
                </a:lnTo>
                <a:lnTo>
                  <a:pt x="0" y="10287000"/>
                </a:lnTo>
                <a:lnTo>
                  <a:pt x="0" y="0"/>
                </a:lnTo>
                <a:close/>
              </a:path>
            </a:pathLst>
          </a:custGeom>
          <a:blipFill>
            <a:blip r:embed="rId2"/>
            <a:stretch>
              <a:fillRect l="-84202" t="0" r="-84586" b="0"/>
            </a:stretch>
          </a:blipFill>
        </p:spPr>
      </p:sp>
      <p:sp>
        <p:nvSpPr>
          <p:cNvPr name="TextBox 6" id="6"/>
          <p:cNvSpPr txBox="true"/>
          <p:nvPr/>
        </p:nvSpPr>
        <p:spPr>
          <a:xfrm rot="0">
            <a:off x="6032578" y="971550"/>
            <a:ext cx="4496035" cy="485775"/>
          </a:xfrm>
          <a:prstGeom prst="rect">
            <a:avLst/>
          </a:prstGeom>
        </p:spPr>
        <p:txBody>
          <a:bodyPr anchor="t" rtlCol="false" tIns="0" lIns="0" bIns="0" rIns="0">
            <a:spAutoFit/>
          </a:bodyPr>
          <a:lstStyle/>
          <a:p>
            <a:pPr algn="ctr">
              <a:lnSpc>
                <a:spcPts val="3419"/>
              </a:lnSpc>
            </a:pPr>
            <a:r>
              <a:rPr lang="en-US" sz="2850">
                <a:solidFill>
                  <a:srgbClr val="FFFFFF"/>
                </a:solidFill>
                <a:latin typeface="Tajawal"/>
              </a:rPr>
              <a:t>computer vision committee</a:t>
            </a:r>
          </a:p>
        </p:txBody>
      </p:sp>
      <p:sp>
        <p:nvSpPr>
          <p:cNvPr name="TextBox 7" id="7"/>
          <p:cNvSpPr txBox="true"/>
          <p:nvPr/>
        </p:nvSpPr>
        <p:spPr>
          <a:xfrm rot="0">
            <a:off x="3440625" y="981075"/>
            <a:ext cx="1858405" cy="390525"/>
          </a:xfrm>
          <a:prstGeom prst="rect">
            <a:avLst/>
          </a:prstGeom>
        </p:spPr>
        <p:txBody>
          <a:bodyPr anchor="t" rtlCol="false" tIns="0" lIns="0" bIns="0" rIns="0">
            <a:spAutoFit/>
          </a:bodyPr>
          <a:lstStyle/>
          <a:p>
            <a:pPr algn="ctr">
              <a:lnSpc>
                <a:spcPts val="2700"/>
              </a:lnSpc>
            </a:pPr>
            <a:r>
              <a:rPr lang="en-US" sz="2250">
                <a:solidFill>
                  <a:srgbClr val="FFFFFF"/>
                </a:solidFill>
                <a:latin typeface="Tajawal"/>
              </a:rPr>
              <a:t>IEEE</a:t>
            </a:r>
          </a:p>
        </p:txBody>
      </p:sp>
      <p:sp>
        <p:nvSpPr>
          <p:cNvPr name="TextBox 8" id="8"/>
          <p:cNvSpPr txBox="true"/>
          <p:nvPr/>
        </p:nvSpPr>
        <p:spPr>
          <a:xfrm rot="0">
            <a:off x="1380861" y="3730047"/>
            <a:ext cx="8742276" cy="2232603"/>
          </a:xfrm>
          <a:prstGeom prst="rect">
            <a:avLst/>
          </a:prstGeom>
        </p:spPr>
        <p:txBody>
          <a:bodyPr anchor="t" rtlCol="false" tIns="0" lIns="0" bIns="0" rIns="0">
            <a:spAutoFit/>
          </a:bodyPr>
          <a:lstStyle/>
          <a:p>
            <a:pPr algn="ctr">
              <a:lnSpc>
                <a:spcPts val="15175"/>
              </a:lnSpc>
            </a:pPr>
            <a:r>
              <a:rPr lang="en-US" sz="13795">
                <a:solidFill>
                  <a:srgbClr val="FF7A00"/>
                </a:solidFill>
                <a:latin typeface="Tajawal Medium"/>
              </a:rPr>
              <a:t>Road map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AutoShape 2" id="2"/>
          <p:cNvSpPr/>
          <p:nvPr/>
        </p:nvSpPr>
        <p:spPr>
          <a:xfrm>
            <a:off x="1028700" y="9229725"/>
            <a:ext cx="551921" cy="0"/>
          </a:xfrm>
          <a:prstGeom prst="line">
            <a:avLst/>
          </a:prstGeom>
          <a:ln cap="flat" w="57150">
            <a:solidFill>
              <a:srgbClr val="FFFFFF"/>
            </a:solidFill>
            <a:prstDash val="solid"/>
            <a:headEnd type="none" len="sm" w="sm"/>
            <a:tailEnd type="none" len="sm" w="sm"/>
          </a:ln>
        </p:spPr>
      </p:sp>
      <p:grpSp>
        <p:nvGrpSpPr>
          <p:cNvPr name="Group 3" id="3"/>
          <p:cNvGrpSpPr/>
          <p:nvPr/>
        </p:nvGrpSpPr>
        <p:grpSpPr>
          <a:xfrm rot="0">
            <a:off x="16707379" y="0"/>
            <a:ext cx="560096" cy="1152242"/>
            <a:chOff x="0" y="0"/>
            <a:chExt cx="189465" cy="389771"/>
          </a:xfrm>
        </p:grpSpPr>
        <p:sp>
          <p:nvSpPr>
            <p:cNvPr name="Freeform 4" id="4"/>
            <p:cNvSpPr/>
            <p:nvPr/>
          </p:nvSpPr>
          <p:spPr>
            <a:xfrm flipH="true" flipV="false" rot="0">
              <a:off x="0" y="0"/>
              <a:ext cx="189465" cy="389771"/>
            </a:xfrm>
            <a:custGeom>
              <a:avLst/>
              <a:gdLst/>
              <a:ahLst/>
              <a:cxnLst/>
              <a:rect r="r" b="b" t="t" l="l"/>
              <a:pathLst>
                <a:path h="389771" w="189465">
                  <a:moveTo>
                    <a:pt x="189465" y="0"/>
                  </a:moveTo>
                  <a:lnTo>
                    <a:pt x="0" y="0"/>
                  </a:lnTo>
                  <a:lnTo>
                    <a:pt x="0" y="389771"/>
                  </a:lnTo>
                  <a:lnTo>
                    <a:pt x="189465" y="389771"/>
                  </a:lnTo>
                  <a:close/>
                </a:path>
              </a:pathLst>
            </a:custGeom>
            <a:solidFill>
              <a:srgbClr val="FF7A00"/>
            </a:solidFill>
          </p:spPr>
        </p:sp>
      </p:grpSp>
      <p:sp>
        <p:nvSpPr>
          <p:cNvPr name="Freeform 5" id="5"/>
          <p:cNvSpPr/>
          <p:nvPr/>
        </p:nvSpPr>
        <p:spPr>
          <a:xfrm flipH="false" flipV="false" rot="0">
            <a:off x="6385150" y="2923005"/>
            <a:ext cx="3704226" cy="3697164"/>
          </a:xfrm>
          <a:custGeom>
            <a:avLst/>
            <a:gdLst/>
            <a:ahLst/>
            <a:cxnLst/>
            <a:rect r="r" b="b" t="t" l="l"/>
            <a:pathLst>
              <a:path h="3697164" w="3704226">
                <a:moveTo>
                  <a:pt x="0" y="0"/>
                </a:moveTo>
                <a:lnTo>
                  <a:pt x="3704227" y="0"/>
                </a:lnTo>
                <a:lnTo>
                  <a:pt x="3704227" y="3697164"/>
                </a:lnTo>
                <a:lnTo>
                  <a:pt x="0" y="3697164"/>
                </a:lnTo>
                <a:lnTo>
                  <a:pt x="0" y="0"/>
                </a:lnTo>
                <a:close/>
              </a:path>
            </a:pathLst>
          </a:custGeom>
          <a:blipFill>
            <a:blip r:embed="rId2"/>
            <a:stretch>
              <a:fillRect l="0" t="0" r="0" b="0"/>
            </a:stretch>
          </a:blipFill>
        </p:spPr>
      </p:sp>
      <p:sp>
        <p:nvSpPr>
          <p:cNvPr name="Freeform 6" id="6"/>
          <p:cNvSpPr/>
          <p:nvPr/>
        </p:nvSpPr>
        <p:spPr>
          <a:xfrm flipH="false" flipV="false" rot="0">
            <a:off x="1304661" y="3018241"/>
            <a:ext cx="3583141" cy="3506691"/>
          </a:xfrm>
          <a:custGeom>
            <a:avLst/>
            <a:gdLst/>
            <a:ahLst/>
            <a:cxnLst/>
            <a:rect r="r" b="b" t="t" l="l"/>
            <a:pathLst>
              <a:path h="3506691" w="3583141">
                <a:moveTo>
                  <a:pt x="0" y="0"/>
                </a:moveTo>
                <a:lnTo>
                  <a:pt x="3583140" y="0"/>
                </a:lnTo>
                <a:lnTo>
                  <a:pt x="3583140" y="3506691"/>
                </a:lnTo>
                <a:lnTo>
                  <a:pt x="0" y="3506691"/>
                </a:lnTo>
                <a:lnTo>
                  <a:pt x="0" y="0"/>
                </a:lnTo>
                <a:close/>
              </a:path>
            </a:pathLst>
          </a:custGeom>
          <a:blipFill>
            <a:blip r:embed="rId3"/>
            <a:stretch>
              <a:fillRect l="0" t="0" r="0" b="0"/>
            </a:stretch>
          </a:blipFill>
        </p:spPr>
      </p:sp>
      <p:sp>
        <p:nvSpPr>
          <p:cNvPr name="TextBox 7" id="7"/>
          <p:cNvSpPr txBox="true"/>
          <p:nvPr/>
        </p:nvSpPr>
        <p:spPr>
          <a:xfrm rot="0">
            <a:off x="1028700" y="962025"/>
            <a:ext cx="1858405" cy="523875"/>
          </a:xfrm>
          <a:prstGeom prst="rect">
            <a:avLst/>
          </a:prstGeom>
        </p:spPr>
        <p:txBody>
          <a:bodyPr anchor="t" rtlCol="false" tIns="0" lIns="0" bIns="0" rIns="0">
            <a:spAutoFit/>
          </a:bodyPr>
          <a:lstStyle/>
          <a:p>
            <a:pPr algn="ctr">
              <a:lnSpc>
                <a:spcPts val="3659"/>
              </a:lnSpc>
            </a:pPr>
            <a:r>
              <a:rPr lang="en-US" sz="3049">
                <a:solidFill>
                  <a:srgbClr val="FFFFFF"/>
                </a:solidFill>
                <a:latin typeface="Tajawal Bold"/>
              </a:rPr>
              <a:t>IEEE</a:t>
            </a:r>
          </a:p>
        </p:txBody>
      </p:sp>
      <p:sp>
        <p:nvSpPr>
          <p:cNvPr name="TextBox 8" id="8"/>
          <p:cNvSpPr txBox="true"/>
          <p:nvPr/>
        </p:nvSpPr>
        <p:spPr>
          <a:xfrm rot="0">
            <a:off x="10554638" y="4094566"/>
            <a:ext cx="7981749" cy="1504297"/>
          </a:xfrm>
          <a:prstGeom prst="rect">
            <a:avLst/>
          </a:prstGeom>
        </p:spPr>
        <p:txBody>
          <a:bodyPr anchor="t" rtlCol="false" tIns="0" lIns="0" bIns="0" rIns="0">
            <a:spAutoFit/>
          </a:bodyPr>
          <a:lstStyle/>
          <a:p>
            <a:pPr>
              <a:lnSpc>
                <a:spcPts val="11061"/>
              </a:lnSpc>
              <a:spcBef>
                <a:spcPts val="8295"/>
              </a:spcBef>
            </a:pPr>
            <a:r>
              <a:rPr lang="en-US" sz="7900">
                <a:solidFill>
                  <a:srgbClr val="FF7A00"/>
                </a:solidFill>
                <a:latin typeface="Tajawal Medium"/>
              </a:rPr>
              <a:t>Are you Ready </a:t>
            </a:r>
          </a:p>
        </p:txBody>
      </p:sp>
      <p:sp>
        <p:nvSpPr>
          <p:cNvPr name="TextBox 9" id="9"/>
          <p:cNvSpPr txBox="true"/>
          <p:nvPr/>
        </p:nvSpPr>
        <p:spPr>
          <a:xfrm rot="0">
            <a:off x="10846113" y="2837266"/>
            <a:ext cx="6484400" cy="1381125"/>
          </a:xfrm>
          <a:prstGeom prst="rect">
            <a:avLst/>
          </a:prstGeom>
        </p:spPr>
        <p:txBody>
          <a:bodyPr anchor="t" rtlCol="false" tIns="0" lIns="0" bIns="0" rIns="0">
            <a:spAutoFit/>
          </a:bodyPr>
          <a:lstStyle/>
          <a:p>
            <a:pPr marL="0" indent="0" lvl="0">
              <a:lnSpc>
                <a:spcPts val="9600"/>
              </a:lnSpc>
            </a:pPr>
            <a:r>
              <a:rPr lang="en-US" sz="8000">
                <a:solidFill>
                  <a:srgbClr val="FFFFFF"/>
                </a:solidFill>
                <a:latin typeface="Tajawal"/>
              </a:rPr>
              <a:t>Hello guys </a:t>
            </a:r>
          </a:p>
        </p:txBody>
      </p:sp>
      <p:sp>
        <p:nvSpPr>
          <p:cNvPr name="TextBox 10" id="10"/>
          <p:cNvSpPr txBox="true"/>
          <p:nvPr/>
        </p:nvSpPr>
        <p:spPr>
          <a:xfrm rot="0">
            <a:off x="436380" y="6836439"/>
            <a:ext cx="4901450" cy="1000675"/>
          </a:xfrm>
          <a:prstGeom prst="rect">
            <a:avLst/>
          </a:prstGeom>
        </p:spPr>
        <p:txBody>
          <a:bodyPr anchor="t" rtlCol="false" tIns="0" lIns="0" bIns="0" rIns="0">
            <a:spAutoFit/>
          </a:bodyPr>
          <a:lstStyle/>
          <a:p>
            <a:pPr algn="ctr">
              <a:lnSpc>
                <a:spcPts val="7319"/>
              </a:lnSpc>
              <a:spcBef>
                <a:spcPct val="0"/>
              </a:spcBef>
            </a:pPr>
            <a:r>
              <a:rPr lang="en-US" sz="5228">
                <a:solidFill>
                  <a:srgbClr val="FF7A00"/>
                </a:solidFill>
                <a:latin typeface="Tajawal"/>
              </a:rPr>
              <a:t>Head</a:t>
            </a:r>
          </a:p>
        </p:txBody>
      </p:sp>
      <p:sp>
        <p:nvSpPr>
          <p:cNvPr name="TextBox 11" id="11"/>
          <p:cNvSpPr txBox="true"/>
          <p:nvPr/>
        </p:nvSpPr>
        <p:spPr>
          <a:xfrm rot="0">
            <a:off x="5786538" y="6836439"/>
            <a:ext cx="4901450" cy="1000675"/>
          </a:xfrm>
          <a:prstGeom prst="rect">
            <a:avLst/>
          </a:prstGeom>
        </p:spPr>
        <p:txBody>
          <a:bodyPr anchor="t" rtlCol="false" tIns="0" lIns="0" bIns="0" rIns="0">
            <a:spAutoFit/>
          </a:bodyPr>
          <a:lstStyle/>
          <a:p>
            <a:pPr algn="ctr">
              <a:lnSpc>
                <a:spcPts val="7319"/>
              </a:lnSpc>
              <a:spcBef>
                <a:spcPct val="0"/>
              </a:spcBef>
            </a:pPr>
            <a:r>
              <a:rPr lang="en-US" sz="5228">
                <a:solidFill>
                  <a:srgbClr val="FF7A00"/>
                </a:solidFill>
                <a:latin typeface="Tajawal"/>
              </a:rPr>
              <a:t>Vice Head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E1D1D"/>
        </a:solidFill>
      </p:bgPr>
    </p:bg>
    <p:spTree>
      <p:nvGrpSpPr>
        <p:cNvPr id="1" name=""/>
        <p:cNvGrpSpPr/>
        <p:nvPr/>
      </p:nvGrpSpPr>
      <p:grpSpPr>
        <a:xfrm>
          <a:off x="0" y="0"/>
          <a:ext cx="0" cy="0"/>
          <a:chOff x="0" y="0"/>
          <a:chExt cx="0" cy="0"/>
        </a:xfrm>
      </p:grpSpPr>
      <p:sp>
        <p:nvSpPr>
          <p:cNvPr name="TextBox 2" id="2"/>
          <p:cNvSpPr txBox="true"/>
          <p:nvPr/>
        </p:nvSpPr>
        <p:spPr>
          <a:xfrm rot="0">
            <a:off x="11790364" y="4260191"/>
            <a:ext cx="6142391" cy="1676400"/>
          </a:xfrm>
          <a:prstGeom prst="rect">
            <a:avLst/>
          </a:prstGeom>
        </p:spPr>
        <p:txBody>
          <a:bodyPr anchor="t" rtlCol="false" tIns="0" lIns="0" bIns="0" rIns="0">
            <a:spAutoFit/>
          </a:bodyPr>
          <a:lstStyle/>
          <a:p>
            <a:pPr algn="ctr" marL="0" indent="0" lvl="0">
              <a:lnSpc>
                <a:spcPts val="11760"/>
              </a:lnSpc>
            </a:pPr>
            <a:r>
              <a:rPr lang="en-US" sz="9800">
                <a:solidFill>
                  <a:srgbClr val="FF7A00"/>
                </a:solidFill>
                <a:latin typeface="Tajawal Medium"/>
              </a:rPr>
              <a:t>Agenda </a:t>
            </a:r>
          </a:p>
        </p:txBody>
      </p:sp>
      <p:grpSp>
        <p:nvGrpSpPr>
          <p:cNvPr name="Group 3" id="3"/>
          <p:cNvGrpSpPr/>
          <p:nvPr/>
        </p:nvGrpSpPr>
        <p:grpSpPr>
          <a:xfrm rot="0">
            <a:off x="16699204" y="0"/>
            <a:ext cx="560096" cy="1028700"/>
            <a:chOff x="0" y="0"/>
            <a:chExt cx="189465" cy="347980"/>
          </a:xfrm>
        </p:grpSpPr>
        <p:sp>
          <p:nvSpPr>
            <p:cNvPr name="Freeform 4" id="4"/>
            <p:cNvSpPr/>
            <p:nvPr/>
          </p:nvSpPr>
          <p:spPr>
            <a:xfrm flipH="true" flipV="false" rot="0">
              <a:off x="0" y="0"/>
              <a:ext cx="189465" cy="347980"/>
            </a:xfrm>
            <a:custGeom>
              <a:avLst/>
              <a:gdLst/>
              <a:ahLst/>
              <a:cxnLst/>
              <a:rect r="r" b="b" t="t" l="l"/>
              <a:pathLst>
                <a:path h="347980" w="189465">
                  <a:moveTo>
                    <a:pt x="189465" y="0"/>
                  </a:moveTo>
                  <a:lnTo>
                    <a:pt x="0" y="0"/>
                  </a:lnTo>
                  <a:lnTo>
                    <a:pt x="0" y="347980"/>
                  </a:lnTo>
                  <a:lnTo>
                    <a:pt x="189465" y="347980"/>
                  </a:lnTo>
                  <a:close/>
                </a:path>
              </a:pathLst>
            </a:custGeom>
            <a:solidFill>
              <a:srgbClr val="FF7A00"/>
            </a:solidFill>
          </p:spPr>
        </p:sp>
      </p:grpSp>
      <p:sp>
        <p:nvSpPr>
          <p:cNvPr name="TextBox 5" id="5"/>
          <p:cNvSpPr txBox="true"/>
          <p:nvPr/>
        </p:nvSpPr>
        <p:spPr>
          <a:xfrm rot="0">
            <a:off x="1028700" y="981075"/>
            <a:ext cx="1858405" cy="390525"/>
          </a:xfrm>
          <a:prstGeom prst="rect">
            <a:avLst/>
          </a:prstGeom>
        </p:spPr>
        <p:txBody>
          <a:bodyPr anchor="t" rtlCol="false" tIns="0" lIns="0" bIns="0" rIns="0">
            <a:spAutoFit/>
          </a:bodyPr>
          <a:lstStyle/>
          <a:p>
            <a:pPr algn="ctr">
              <a:lnSpc>
                <a:spcPts val="2700"/>
              </a:lnSpc>
            </a:pPr>
            <a:r>
              <a:rPr lang="en-US" sz="2250">
                <a:solidFill>
                  <a:srgbClr val="FFFFFF"/>
                </a:solidFill>
                <a:latin typeface="Tajawal"/>
              </a:rPr>
              <a:t>IEEE</a:t>
            </a:r>
          </a:p>
        </p:txBody>
      </p:sp>
      <p:sp>
        <p:nvSpPr>
          <p:cNvPr name="TextBox 6" id="6"/>
          <p:cNvSpPr txBox="true"/>
          <p:nvPr/>
        </p:nvSpPr>
        <p:spPr>
          <a:xfrm rot="0">
            <a:off x="2325474" y="3174099"/>
            <a:ext cx="6574419" cy="4533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Tajawal"/>
              </a:rPr>
              <a:t>Intro to Deep learning and Computer vision </a:t>
            </a:r>
          </a:p>
        </p:txBody>
      </p:sp>
      <p:sp>
        <p:nvSpPr>
          <p:cNvPr name="TextBox 7" id="7"/>
          <p:cNvSpPr txBox="true"/>
          <p:nvPr/>
        </p:nvSpPr>
        <p:spPr>
          <a:xfrm rot="0">
            <a:off x="1281246" y="3143400"/>
            <a:ext cx="1153051" cy="453390"/>
          </a:xfrm>
          <a:prstGeom prst="rect">
            <a:avLst/>
          </a:prstGeom>
        </p:spPr>
        <p:txBody>
          <a:bodyPr anchor="t" rtlCol="false" tIns="0" lIns="0" bIns="0" rIns="0">
            <a:spAutoFit/>
          </a:bodyPr>
          <a:lstStyle/>
          <a:p>
            <a:pPr algn="r">
              <a:lnSpc>
                <a:spcPts val="3359"/>
              </a:lnSpc>
              <a:spcBef>
                <a:spcPct val="0"/>
              </a:spcBef>
            </a:pPr>
            <a:r>
              <a:rPr lang="en-US" sz="2400">
                <a:solidFill>
                  <a:srgbClr val="FF7A00"/>
                </a:solidFill>
                <a:latin typeface="Tajawal Medium"/>
              </a:rPr>
              <a:t>#01</a:t>
            </a:r>
          </a:p>
        </p:txBody>
      </p:sp>
      <p:sp>
        <p:nvSpPr>
          <p:cNvPr name="TextBox 8" id="8"/>
          <p:cNvSpPr txBox="true"/>
          <p:nvPr/>
        </p:nvSpPr>
        <p:spPr>
          <a:xfrm rot="0">
            <a:off x="1282451" y="4176371"/>
            <a:ext cx="1153051" cy="453390"/>
          </a:xfrm>
          <a:prstGeom prst="rect">
            <a:avLst/>
          </a:prstGeom>
        </p:spPr>
        <p:txBody>
          <a:bodyPr anchor="t" rtlCol="false" tIns="0" lIns="0" bIns="0" rIns="0">
            <a:spAutoFit/>
          </a:bodyPr>
          <a:lstStyle/>
          <a:p>
            <a:pPr algn="r">
              <a:lnSpc>
                <a:spcPts val="3359"/>
              </a:lnSpc>
              <a:spcBef>
                <a:spcPct val="0"/>
              </a:spcBef>
            </a:pPr>
            <a:r>
              <a:rPr lang="en-US" sz="2400">
                <a:solidFill>
                  <a:srgbClr val="FF7A00"/>
                </a:solidFill>
                <a:latin typeface="Tajawal Medium"/>
              </a:rPr>
              <a:t>#02</a:t>
            </a:r>
          </a:p>
        </p:txBody>
      </p:sp>
      <p:sp>
        <p:nvSpPr>
          <p:cNvPr name="TextBox 9" id="9"/>
          <p:cNvSpPr txBox="true"/>
          <p:nvPr/>
        </p:nvSpPr>
        <p:spPr>
          <a:xfrm rot="0">
            <a:off x="2325474" y="4176371"/>
            <a:ext cx="6574419" cy="4533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Tajawal"/>
              </a:rPr>
              <a:t>Image processing using OpenCV and NumPy</a:t>
            </a:r>
          </a:p>
        </p:txBody>
      </p:sp>
      <p:sp>
        <p:nvSpPr>
          <p:cNvPr name="TextBox 10" id="10"/>
          <p:cNvSpPr txBox="true"/>
          <p:nvPr/>
        </p:nvSpPr>
        <p:spPr>
          <a:xfrm rot="0">
            <a:off x="1281246" y="5191736"/>
            <a:ext cx="1153051" cy="453390"/>
          </a:xfrm>
          <a:prstGeom prst="rect">
            <a:avLst/>
          </a:prstGeom>
        </p:spPr>
        <p:txBody>
          <a:bodyPr anchor="t" rtlCol="false" tIns="0" lIns="0" bIns="0" rIns="0">
            <a:spAutoFit/>
          </a:bodyPr>
          <a:lstStyle/>
          <a:p>
            <a:pPr algn="r">
              <a:lnSpc>
                <a:spcPts val="3359"/>
              </a:lnSpc>
              <a:spcBef>
                <a:spcPct val="0"/>
              </a:spcBef>
            </a:pPr>
            <a:r>
              <a:rPr lang="en-US" sz="2400">
                <a:solidFill>
                  <a:srgbClr val="FF7A00"/>
                </a:solidFill>
                <a:latin typeface="Tajawal Medium"/>
              </a:rPr>
              <a:t>#03</a:t>
            </a:r>
          </a:p>
        </p:txBody>
      </p:sp>
      <p:sp>
        <p:nvSpPr>
          <p:cNvPr name="TextBox 11" id="11"/>
          <p:cNvSpPr txBox="true"/>
          <p:nvPr/>
        </p:nvSpPr>
        <p:spPr>
          <a:xfrm rot="0">
            <a:off x="2325474" y="5223290"/>
            <a:ext cx="2887250" cy="4533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Tajawal"/>
              </a:rPr>
              <a:t>Intro to CNN</a:t>
            </a:r>
          </a:p>
        </p:txBody>
      </p:sp>
      <p:sp>
        <p:nvSpPr>
          <p:cNvPr name="TextBox 12" id="12"/>
          <p:cNvSpPr txBox="true"/>
          <p:nvPr/>
        </p:nvSpPr>
        <p:spPr>
          <a:xfrm rot="0">
            <a:off x="1281246" y="6283445"/>
            <a:ext cx="1153051" cy="453390"/>
          </a:xfrm>
          <a:prstGeom prst="rect">
            <a:avLst/>
          </a:prstGeom>
        </p:spPr>
        <p:txBody>
          <a:bodyPr anchor="t" rtlCol="false" tIns="0" lIns="0" bIns="0" rIns="0">
            <a:spAutoFit/>
          </a:bodyPr>
          <a:lstStyle/>
          <a:p>
            <a:pPr algn="r">
              <a:lnSpc>
                <a:spcPts val="3359"/>
              </a:lnSpc>
              <a:spcBef>
                <a:spcPct val="0"/>
              </a:spcBef>
            </a:pPr>
            <a:r>
              <a:rPr lang="en-US" sz="2400">
                <a:solidFill>
                  <a:srgbClr val="FF7A00"/>
                </a:solidFill>
                <a:latin typeface="Tajawal Medium"/>
              </a:rPr>
              <a:t>#04</a:t>
            </a:r>
          </a:p>
        </p:txBody>
      </p:sp>
      <p:sp>
        <p:nvSpPr>
          <p:cNvPr name="TextBox 13" id="13"/>
          <p:cNvSpPr txBox="true"/>
          <p:nvPr/>
        </p:nvSpPr>
        <p:spPr>
          <a:xfrm rot="0">
            <a:off x="2325474" y="6222584"/>
            <a:ext cx="3442186" cy="4533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Tajawal"/>
              </a:rPr>
              <a:t>basic of Computer vision </a:t>
            </a:r>
          </a:p>
        </p:txBody>
      </p:sp>
      <p:sp>
        <p:nvSpPr>
          <p:cNvPr name="TextBox 14" id="14"/>
          <p:cNvSpPr txBox="true"/>
          <p:nvPr/>
        </p:nvSpPr>
        <p:spPr>
          <a:xfrm rot="0">
            <a:off x="1281246" y="7235847"/>
            <a:ext cx="1153051" cy="453390"/>
          </a:xfrm>
          <a:prstGeom prst="rect">
            <a:avLst/>
          </a:prstGeom>
        </p:spPr>
        <p:txBody>
          <a:bodyPr anchor="t" rtlCol="false" tIns="0" lIns="0" bIns="0" rIns="0">
            <a:spAutoFit/>
          </a:bodyPr>
          <a:lstStyle/>
          <a:p>
            <a:pPr algn="r">
              <a:lnSpc>
                <a:spcPts val="3359"/>
              </a:lnSpc>
              <a:spcBef>
                <a:spcPct val="0"/>
              </a:spcBef>
            </a:pPr>
            <a:r>
              <a:rPr lang="en-US" sz="2400">
                <a:solidFill>
                  <a:srgbClr val="FF7A00"/>
                </a:solidFill>
                <a:latin typeface="Tajawal Medium"/>
              </a:rPr>
              <a:t>#05</a:t>
            </a:r>
          </a:p>
        </p:txBody>
      </p:sp>
      <p:sp>
        <p:nvSpPr>
          <p:cNvPr name="TextBox 15" id="15"/>
          <p:cNvSpPr txBox="true"/>
          <p:nvPr/>
        </p:nvSpPr>
        <p:spPr>
          <a:xfrm rot="0">
            <a:off x="2325474" y="7235847"/>
            <a:ext cx="4352015" cy="4533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Tajawal"/>
              </a:rPr>
              <a:t>Full project in Computer vision </a:t>
            </a:r>
          </a:p>
        </p:txBody>
      </p:sp>
      <p:sp>
        <p:nvSpPr>
          <p:cNvPr name="AutoShape 16" id="16"/>
          <p:cNvSpPr/>
          <p:nvPr/>
        </p:nvSpPr>
        <p:spPr>
          <a:xfrm>
            <a:off x="1281246" y="3879902"/>
            <a:ext cx="8352920" cy="0"/>
          </a:xfrm>
          <a:prstGeom prst="line">
            <a:avLst/>
          </a:prstGeom>
          <a:ln cap="rnd" w="9525">
            <a:solidFill>
              <a:srgbClr val="B4B4B4"/>
            </a:solidFill>
            <a:prstDash val="solid"/>
            <a:headEnd type="none" len="sm" w="sm"/>
            <a:tailEnd type="none" len="sm" w="sm"/>
          </a:ln>
        </p:spPr>
      </p:sp>
      <p:sp>
        <p:nvSpPr>
          <p:cNvPr name="AutoShape 17" id="17"/>
          <p:cNvSpPr/>
          <p:nvPr/>
        </p:nvSpPr>
        <p:spPr>
          <a:xfrm>
            <a:off x="1281246" y="4958374"/>
            <a:ext cx="8352920" cy="0"/>
          </a:xfrm>
          <a:prstGeom prst="line">
            <a:avLst/>
          </a:prstGeom>
          <a:ln cap="rnd" w="9525">
            <a:solidFill>
              <a:srgbClr val="B4B4B4"/>
            </a:solidFill>
            <a:prstDash val="solid"/>
            <a:headEnd type="none" len="sm" w="sm"/>
            <a:tailEnd type="none" len="sm" w="sm"/>
          </a:ln>
        </p:spPr>
      </p:sp>
      <p:sp>
        <p:nvSpPr>
          <p:cNvPr name="AutoShape 18" id="18"/>
          <p:cNvSpPr/>
          <p:nvPr/>
        </p:nvSpPr>
        <p:spPr>
          <a:xfrm>
            <a:off x="1281246" y="6036846"/>
            <a:ext cx="8354125" cy="0"/>
          </a:xfrm>
          <a:prstGeom prst="line">
            <a:avLst/>
          </a:prstGeom>
          <a:ln cap="rnd" w="9525">
            <a:solidFill>
              <a:srgbClr val="B4B4B4"/>
            </a:solidFill>
            <a:prstDash val="solid"/>
            <a:headEnd type="none" len="sm" w="sm"/>
            <a:tailEnd type="none" len="sm" w="sm"/>
          </a:ln>
        </p:spPr>
      </p:sp>
      <p:sp>
        <p:nvSpPr>
          <p:cNvPr name="AutoShape 19" id="19"/>
          <p:cNvSpPr/>
          <p:nvPr/>
        </p:nvSpPr>
        <p:spPr>
          <a:xfrm>
            <a:off x="1281246" y="7078684"/>
            <a:ext cx="8354125" cy="0"/>
          </a:xfrm>
          <a:prstGeom prst="line">
            <a:avLst/>
          </a:prstGeom>
          <a:ln cap="rnd" w="9525">
            <a:solidFill>
              <a:srgbClr val="B4B4B4"/>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500893" y="2863750"/>
            <a:ext cx="8497620" cy="7185976"/>
          </a:xfrm>
          <a:custGeom>
            <a:avLst/>
            <a:gdLst/>
            <a:ahLst/>
            <a:cxnLst/>
            <a:rect r="r" b="b" t="t" l="l"/>
            <a:pathLst>
              <a:path h="7185976" w="8497620">
                <a:moveTo>
                  <a:pt x="0" y="0"/>
                </a:moveTo>
                <a:lnTo>
                  <a:pt x="8497620" y="0"/>
                </a:lnTo>
                <a:lnTo>
                  <a:pt x="8497620" y="7185976"/>
                </a:lnTo>
                <a:lnTo>
                  <a:pt x="0" y="7185976"/>
                </a:lnTo>
                <a:lnTo>
                  <a:pt x="0" y="0"/>
                </a:lnTo>
                <a:close/>
              </a:path>
            </a:pathLst>
          </a:custGeom>
          <a:blipFill>
            <a:blip r:embed="rId2"/>
            <a:stretch>
              <a:fillRect l="0" t="0" r="0" b="0"/>
            </a:stretch>
          </a:blipFill>
        </p:spPr>
      </p:sp>
      <p:sp>
        <p:nvSpPr>
          <p:cNvPr name="TextBox 3" id="3"/>
          <p:cNvSpPr txBox="true"/>
          <p:nvPr/>
        </p:nvSpPr>
        <p:spPr>
          <a:xfrm rot="0">
            <a:off x="1932164" y="830752"/>
            <a:ext cx="14962436" cy="1218568"/>
          </a:xfrm>
          <a:prstGeom prst="rect">
            <a:avLst/>
          </a:prstGeom>
        </p:spPr>
        <p:txBody>
          <a:bodyPr anchor="t" rtlCol="false" tIns="0" lIns="0" bIns="0" rIns="0">
            <a:spAutoFit/>
          </a:bodyPr>
          <a:lstStyle/>
          <a:p>
            <a:pPr algn="ctr">
              <a:lnSpc>
                <a:spcPts val="8959"/>
              </a:lnSpc>
              <a:spcBef>
                <a:spcPct val="0"/>
              </a:spcBef>
            </a:pPr>
            <a:r>
              <a:rPr lang="en-US" sz="6399">
                <a:solidFill>
                  <a:srgbClr val="FF7A00"/>
                </a:solidFill>
                <a:latin typeface="Tajawal"/>
              </a:rPr>
              <a:t>Intro to Deep learning and Computer vision </a:t>
            </a:r>
          </a:p>
        </p:txBody>
      </p:sp>
      <p:sp>
        <p:nvSpPr>
          <p:cNvPr name="TextBox 4" id="4"/>
          <p:cNvSpPr txBox="true"/>
          <p:nvPr/>
        </p:nvSpPr>
        <p:spPr>
          <a:xfrm rot="0">
            <a:off x="9227802" y="2962475"/>
            <a:ext cx="8801351" cy="6740876"/>
          </a:xfrm>
          <a:prstGeom prst="rect">
            <a:avLst/>
          </a:prstGeom>
        </p:spPr>
        <p:txBody>
          <a:bodyPr anchor="t" rtlCol="false" tIns="0" lIns="0" bIns="0" rIns="0">
            <a:spAutoFit/>
          </a:bodyPr>
          <a:lstStyle/>
          <a:p>
            <a:pPr algn="ctr">
              <a:lnSpc>
                <a:spcPts val="3305"/>
              </a:lnSpc>
              <a:spcBef>
                <a:spcPct val="0"/>
              </a:spcBef>
            </a:pPr>
            <a:r>
              <a:rPr lang="en-US" sz="2361">
                <a:solidFill>
                  <a:srgbClr val="FFFFFF"/>
                </a:solidFill>
                <a:latin typeface="Tajawal"/>
              </a:rPr>
              <a:t>Deep learning is a subfield of machine learning that leverages artificial neural networks with multiple layers to automatically extract complex data representations. It excels in tasks such as natural language processing, image classification, and speech recognition.</a:t>
            </a:r>
          </a:p>
          <a:p>
            <a:pPr algn="ctr">
              <a:lnSpc>
                <a:spcPts val="3305"/>
              </a:lnSpc>
              <a:spcBef>
                <a:spcPct val="0"/>
              </a:spcBef>
            </a:pPr>
          </a:p>
          <a:p>
            <a:pPr algn="ctr">
              <a:lnSpc>
                <a:spcPts val="3305"/>
              </a:lnSpc>
              <a:spcBef>
                <a:spcPct val="0"/>
              </a:spcBef>
            </a:pPr>
            <a:r>
              <a:rPr lang="en-US" sz="2361">
                <a:solidFill>
                  <a:srgbClr val="FFFFFF"/>
                </a:solidFill>
                <a:latin typeface="Tajawal"/>
              </a:rPr>
              <a:t>Computer vision is an AI discipline focused on enabling machines to interpret and understand visual information from images or videos. It encompasses tasks like image classification, object detection, and facial recognition.</a:t>
            </a:r>
          </a:p>
          <a:p>
            <a:pPr algn="ctr">
              <a:lnSpc>
                <a:spcPts val="3305"/>
              </a:lnSpc>
              <a:spcBef>
                <a:spcPct val="0"/>
              </a:spcBef>
            </a:pPr>
          </a:p>
          <a:p>
            <a:pPr algn="ctr">
              <a:lnSpc>
                <a:spcPts val="3305"/>
              </a:lnSpc>
              <a:spcBef>
                <a:spcPct val="0"/>
              </a:spcBef>
            </a:pPr>
            <a:r>
              <a:rPr lang="en-US" sz="2361">
                <a:solidFill>
                  <a:srgbClr val="FFFFFF"/>
                </a:solidFill>
                <a:latin typeface="Tajawal"/>
              </a:rPr>
              <a:t>The synergy of deep learning and computer vision, particularly through Convolutional Neural Networks (CNNs), has revolutionized visual recognition. Applications include self-driving cars, medical image analysis, and augmented reality, making our lives safer and more interactive. This collaboration continues to drive technological innovation, enhancing AI's role in various aspects of our world.</a:t>
            </a:r>
          </a:p>
        </p:txBody>
      </p:sp>
      <p:sp>
        <p:nvSpPr>
          <p:cNvPr name="TextBox 5" id="5"/>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00297"/>
            <a:ext cx="6336126" cy="6912138"/>
          </a:xfrm>
          <a:custGeom>
            <a:avLst/>
            <a:gdLst/>
            <a:ahLst/>
            <a:cxnLst/>
            <a:rect r="r" b="b" t="t" l="l"/>
            <a:pathLst>
              <a:path h="6912138" w="6336126">
                <a:moveTo>
                  <a:pt x="0" y="0"/>
                </a:moveTo>
                <a:lnTo>
                  <a:pt x="6336126" y="0"/>
                </a:lnTo>
                <a:lnTo>
                  <a:pt x="6336126" y="6912137"/>
                </a:lnTo>
                <a:lnTo>
                  <a:pt x="0" y="6912137"/>
                </a:lnTo>
                <a:lnTo>
                  <a:pt x="0" y="0"/>
                </a:lnTo>
                <a:close/>
              </a:path>
            </a:pathLst>
          </a:custGeom>
          <a:blipFill>
            <a:blip r:embed="rId2"/>
            <a:stretch>
              <a:fillRect l="0" t="0" r="0" b="0"/>
            </a:stretch>
          </a:blipFill>
        </p:spPr>
      </p:sp>
      <p:sp>
        <p:nvSpPr>
          <p:cNvPr name="TextBox 3" id="3"/>
          <p:cNvSpPr txBox="true"/>
          <p:nvPr/>
        </p:nvSpPr>
        <p:spPr>
          <a:xfrm rot="0">
            <a:off x="1939455" y="948607"/>
            <a:ext cx="14986695" cy="1218568"/>
          </a:xfrm>
          <a:prstGeom prst="rect">
            <a:avLst/>
          </a:prstGeom>
        </p:spPr>
        <p:txBody>
          <a:bodyPr anchor="t" rtlCol="false" tIns="0" lIns="0" bIns="0" rIns="0">
            <a:spAutoFit/>
          </a:bodyPr>
          <a:lstStyle/>
          <a:p>
            <a:pPr algn="ctr">
              <a:lnSpc>
                <a:spcPts val="8959"/>
              </a:lnSpc>
              <a:spcBef>
                <a:spcPct val="0"/>
              </a:spcBef>
            </a:pPr>
            <a:r>
              <a:rPr lang="en-US" sz="6399">
                <a:solidFill>
                  <a:srgbClr val="FF7A00"/>
                </a:solidFill>
                <a:latin typeface="Tajawal"/>
              </a:rPr>
              <a:t>Image processing using OpenCV and NumPy</a:t>
            </a:r>
          </a:p>
        </p:txBody>
      </p:sp>
      <p:sp>
        <p:nvSpPr>
          <p:cNvPr name="TextBox 4" id="4"/>
          <p:cNvSpPr txBox="true"/>
          <p:nvPr/>
        </p:nvSpPr>
        <p:spPr>
          <a:xfrm rot="0">
            <a:off x="8340094" y="2588613"/>
            <a:ext cx="9168675" cy="6811679"/>
          </a:xfrm>
          <a:prstGeom prst="rect">
            <a:avLst/>
          </a:prstGeom>
        </p:spPr>
        <p:txBody>
          <a:bodyPr anchor="t" rtlCol="false" tIns="0" lIns="0" bIns="0" rIns="0">
            <a:spAutoFit/>
          </a:bodyPr>
          <a:lstStyle/>
          <a:p>
            <a:pPr algn="ctr">
              <a:lnSpc>
                <a:spcPts val="4102"/>
              </a:lnSpc>
              <a:spcBef>
                <a:spcPct val="0"/>
              </a:spcBef>
            </a:pPr>
            <a:r>
              <a:rPr lang="en-US" sz="2930">
                <a:solidFill>
                  <a:srgbClr val="FFFFFF"/>
                </a:solidFill>
                <a:latin typeface="Tajawal"/>
              </a:rPr>
              <a:t>Image processing using OpenCV and NumPy is a powerful combination in Python for manipulating and analyzing images. OpenCV is a versatile computer vision library, offering a wide range of tools for tasks like image loading, filtering, object detection, and more. NumPy, a fundamental numerical library, complements it by providing efficient array operations. Together, they enable developers to read, modify, and analyze images efficiently. You can perform operations like blurring, edge detection, color conversion, and resizing with ease. This dynamic duo is widely used in applications such as image enhancement, object recognition, and computer vision, making it a popular choice for image processing tasks.</a:t>
            </a:r>
          </a:p>
        </p:txBody>
      </p:sp>
      <p:sp>
        <p:nvSpPr>
          <p:cNvPr name="TextBox 5" id="5"/>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E1D1D"/>
        </a:solidFill>
      </p:bgPr>
    </p:bg>
    <p:spTree>
      <p:nvGrpSpPr>
        <p:cNvPr id="1" name=""/>
        <p:cNvGrpSpPr/>
        <p:nvPr/>
      </p:nvGrpSpPr>
      <p:grpSpPr>
        <a:xfrm>
          <a:off x="0" y="0"/>
          <a:ext cx="0" cy="0"/>
          <a:chOff x="0" y="0"/>
          <a:chExt cx="0" cy="0"/>
        </a:xfrm>
      </p:grpSpPr>
      <p:sp>
        <p:nvSpPr>
          <p:cNvPr name="TextBox 2" id="2"/>
          <p:cNvSpPr txBox="true"/>
          <p:nvPr/>
        </p:nvSpPr>
        <p:spPr>
          <a:xfrm rot="0">
            <a:off x="2534293" y="1640074"/>
            <a:ext cx="14696432" cy="1381125"/>
          </a:xfrm>
          <a:prstGeom prst="rect">
            <a:avLst/>
          </a:prstGeom>
        </p:spPr>
        <p:txBody>
          <a:bodyPr anchor="t" rtlCol="false" tIns="0" lIns="0" bIns="0" rIns="0">
            <a:spAutoFit/>
          </a:bodyPr>
          <a:lstStyle/>
          <a:p>
            <a:pPr marL="0" indent="0" lvl="0">
              <a:lnSpc>
                <a:spcPts val="9600"/>
              </a:lnSpc>
            </a:pPr>
            <a:r>
              <a:rPr lang="en-US" sz="8000">
                <a:solidFill>
                  <a:srgbClr val="FF7A00"/>
                </a:solidFill>
                <a:latin typeface="Tajawal Medium"/>
              </a:rPr>
              <a:t>topics in image processing </a:t>
            </a:r>
          </a:p>
        </p:txBody>
      </p:sp>
      <p:grpSp>
        <p:nvGrpSpPr>
          <p:cNvPr name="Group 3" id="3"/>
          <p:cNvGrpSpPr/>
          <p:nvPr/>
        </p:nvGrpSpPr>
        <p:grpSpPr>
          <a:xfrm rot="0">
            <a:off x="15876228" y="4408062"/>
            <a:ext cx="2293917" cy="1816516"/>
            <a:chOff x="0" y="0"/>
            <a:chExt cx="3058556" cy="2422021"/>
          </a:xfrm>
        </p:grpSpPr>
        <p:sp>
          <p:nvSpPr>
            <p:cNvPr name="TextBox 4" id="4"/>
            <p:cNvSpPr txBox="true"/>
            <p:nvPr/>
          </p:nvSpPr>
          <p:spPr>
            <a:xfrm rot="0">
              <a:off x="0" y="1824618"/>
              <a:ext cx="3058556"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2.1</a:t>
              </a:r>
            </a:p>
          </p:txBody>
        </p:sp>
        <p:sp>
          <p:nvSpPr>
            <p:cNvPr name="TextBox 5" id="5"/>
            <p:cNvSpPr txBox="true"/>
            <p:nvPr/>
          </p:nvSpPr>
          <p:spPr>
            <a:xfrm rot="0">
              <a:off x="0" y="108791"/>
              <a:ext cx="3058556" cy="1561096"/>
            </a:xfrm>
            <a:prstGeom prst="rect">
              <a:avLst/>
            </a:prstGeom>
          </p:spPr>
          <p:txBody>
            <a:bodyPr anchor="t" rtlCol="false" tIns="0" lIns="0" bIns="0" rIns="0">
              <a:spAutoFit/>
            </a:bodyPr>
            <a:lstStyle/>
            <a:p>
              <a:pPr algn="ctr">
                <a:lnSpc>
                  <a:spcPts val="3002"/>
                </a:lnSpc>
              </a:pPr>
              <a:r>
                <a:rPr lang="en-US" sz="2309">
                  <a:solidFill>
                    <a:srgbClr val="FFFFFF"/>
                  </a:solidFill>
                  <a:latin typeface="Tajawal"/>
                </a:rPr>
                <a:t>Reading and Display images &amp; Videos</a:t>
              </a:r>
            </a:p>
          </p:txBody>
        </p:sp>
      </p:grpSp>
      <p:grpSp>
        <p:nvGrpSpPr>
          <p:cNvPr name="Group 6" id="6"/>
          <p:cNvGrpSpPr/>
          <p:nvPr/>
        </p:nvGrpSpPr>
        <p:grpSpPr>
          <a:xfrm rot="0">
            <a:off x="14301747" y="7063884"/>
            <a:ext cx="2293917" cy="1926788"/>
            <a:chOff x="0" y="0"/>
            <a:chExt cx="3058556" cy="2569051"/>
          </a:xfrm>
        </p:grpSpPr>
        <p:sp>
          <p:nvSpPr>
            <p:cNvPr name="TextBox 7" id="7"/>
            <p:cNvSpPr txBox="true"/>
            <p:nvPr/>
          </p:nvSpPr>
          <p:spPr>
            <a:xfrm rot="0">
              <a:off x="0" y="-28575"/>
              <a:ext cx="3058556"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2.2</a:t>
              </a:r>
            </a:p>
          </p:txBody>
        </p:sp>
        <p:sp>
          <p:nvSpPr>
            <p:cNvPr name="TextBox 8" id="8"/>
            <p:cNvSpPr txBox="true"/>
            <p:nvPr/>
          </p:nvSpPr>
          <p:spPr>
            <a:xfrm rot="0">
              <a:off x="0" y="692392"/>
              <a:ext cx="3058556" cy="1876659"/>
            </a:xfrm>
            <a:prstGeom prst="rect">
              <a:avLst/>
            </a:prstGeom>
          </p:spPr>
          <p:txBody>
            <a:bodyPr anchor="t" rtlCol="false" tIns="0" lIns="0" bIns="0" rIns="0">
              <a:spAutoFit/>
            </a:bodyPr>
            <a:lstStyle/>
            <a:p>
              <a:pPr algn="ctr">
                <a:lnSpc>
                  <a:spcPts val="3638"/>
                </a:lnSpc>
              </a:pPr>
              <a:r>
                <a:rPr lang="en-US" sz="2798">
                  <a:solidFill>
                    <a:srgbClr val="FFFFFF"/>
                  </a:solidFill>
                  <a:latin typeface="Tajawal"/>
                </a:rPr>
                <a:t>Arithmetic operations on Images</a:t>
              </a:r>
            </a:p>
          </p:txBody>
        </p:sp>
      </p:grpSp>
      <p:grpSp>
        <p:nvGrpSpPr>
          <p:cNvPr name="Group 9" id="9"/>
          <p:cNvGrpSpPr/>
          <p:nvPr/>
        </p:nvGrpSpPr>
        <p:grpSpPr>
          <a:xfrm rot="0">
            <a:off x="11699317" y="4408062"/>
            <a:ext cx="2314946" cy="1705215"/>
            <a:chOff x="0" y="0"/>
            <a:chExt cx="3086595" cy="2273620"/>
          </a:xfrm>
        </p:grpSpPr>
        <p:sp>
          <p:nvSpPr>
            <p:cNvPr name="TextBox 10" id="10"/>
            <p:cNvSpPr txBox="true"/>
            <p:nvPr/>
          </p:nvSpPr>
          <p:spPr>
            <a:xfrm rot="0">
              <a:off x="0" y="1676217"/>
              <a:ext cx="3086595"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2.3</a:t>
              </a:r>
            </a:p>
          </p:txBody>
        </p:sp>
        <p:sp>
          <p:nvSpPr>
            <p:cNvPr name="TextBox 11" id="11"/>
            <p:cNvSpPr txBox="true"/>
            <p:nvPr/>
          </p:nvSpPr>
          <p:spPr>
            <a:xfrm rot="0">
              <a:off x="0" y="254427"/>
              <a:ext cx="3086595" cy="1267059"/>
            </a:xfrm>
            <a:prstGeom prst="rect">
              <a:avLst/>
            </a:prstGeom>
          </p:spPr>
          <p:txBody>
            <a:bodyPr anchor="t" rtlCol="false" tIns="0" lIns="0" bIns="0" rIns="0">
              <a:spAutoFit/>
            </a:bodyPr>
            <a:lstStyle/>
            <a:p>
              <a:pPr algn="ctr">
                <a:lnSpc>
                  <a:spcPts val="3638"/>
                </a:lnSpc>
              </a:pPr>
              <a:r>
                <a:rPr lang="en-US" sz="2798">
                  <a:solidFill>
                    <a:srgbClr val="FFFFFF"/>
                  </a:solidFill>
                  <a:latin typeface="Tajawal"/>
                </a:rPr>
                <a:t>Blurring an Image</a:t>
              </a:r>
            </a:p>
          </p:txBody>
        </p:sp>
      </p:grpSp>
      <p:grpSp>
        <p:nvGrpSpPr>
          <p:cNvPr name="Group 12" id="12"/>
          <p:cNvGrpSpPr/>
          <p:nvPr/>
        </p:nvGrpSpPr>
        <p:grpSpPr>
          <a:xfrm rot="0">
            <a:off x="7862350" y="4173724"/>
            <a:ext cx="2293917" cy="1939553"/>
            <a:chOff x="0" y="0"/>
            <a:chExt cx="3058556" cy="2586071"/>
          </a:xfrm>
        </p:grpSpPr>
        <p:sp>
          <p:nvSpPr>
            <p:cNvPr name="TextBox 13" id="13"/>
            <p:cNvSpPr txBox="true"/>
            <p:nvPr/>
          </p:nvSpPr>
          <p:spPr>
            <a:xfrm rot="0">
              <a:off x="0" y="1988668"/>
              <a:ext cx="3058556"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2.5</a:t>
              </a:r>
            </a:p>
          </p:txBody>
        </p:sp>
        <p:sp>
          <p:nvSpPr>
            <p:cNvPr name="TextBox 14" id="14"/>
            <p:cNvSpPr txBox="true"/>
            <p:nvPr/>
          </p:nvSpPr>
          <p:spPr>
            <a:xfrm rot="0">
              <a:off x="0" y="566881"/>
              <a:ext cx="3058556" cy="1267056"/>
            </a:xfrm>
            <a:prstGeom prst="rect">
              <a:avLst/>
            </a:prstGeom>
          </p:spPr>
          <p:txBody>
            <a:bodyPr anchor="t" rtlCol="false" tIns="0" lIns="0" bIns="0" rIns="0">
              <a:spAutoFit/>
            </a:bodyPr>
            <a:lstStyle/>
            <a:p>
              <a:pPr algn="ctr">
                <a:lnSpc>
                  <a:spcPts val="3638"/>
                </a:lnSpc>
              </a:pPr>
              <a:r>
                <a:rPr lang="en-US" sz="2798">
                  <a:solidFill>
                    <a:srgbClr val="FFFFFF"/>
                  </a:solidFill>
                  <a:latin typeface="Tajawal"/>
                </a:rPr>
                <a:t>Color detection</a:t>
              </a:r>
            </a:p>
          </p:txBody>
        </p:sp>
      </p:grpSp>
      <p:grpSp>
        <p:nvGrpSpPr>
          <p:cNvPr name="Group 15" id="15"/>
          <p:cNvGrpSpPr/>
          <p:nvPr/>
        </p:nvGrpSpPr>
        <p:grpSpPr>
          <a:xfrm rot="0">
            <a:off x="10033804" y="7261813"/>
            <a:ext cx="2272888" cy="1482262"/>
            <a:chOff x="0" y="0"/>
            <a:chExt cx="3030517" cy="1976349"/>
          </a:xfrm>
        </p:grpSpPr>
        <p:sp>
          <p:nvSpPr>
            <p:cNvPr name="TextBox 16" id="16"/>
            <p:cNvSpPr txBox="true"/>
            <p:nvPr/>
          </p:nvSpPr>
          <p:spPr>
            <a:xfrm rot="0">
              <a:off x="0" y="-28575"/>
              <a:ext cx="3030517"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2.4</a:t>
              </a:r>
            </a:p>
          </p:txBody>
        </p:sp>
        <p:sp>
          <p:nvSpPr>
            <p:cNvPr name="TextBox 17" id="17"/>
            <p:cNvSpPr txBox="true"/>
            <p:nvPr/>
          </p:nvSpPr>
          <p:spPr>
            <a:xfrm rot="0">
              <a:off x="0" y="692392"/>
              <a:ext cx="3030517" cy="1267037"/>
            </a:xfrm>
            <a:prstGeom prst="rect">
              <a:avLst/>
            </a:prstGeom>
          </p:spPr>
          <p:txBody>
            <a:bodyPr anchor="t" rtlCol="false" tIns="0" lIns="0" bIns="0" rIns="0">
              <a:spAutoFit/>
            </a:bodyPr>
            <a:lstStyle/>
            <a:p>
              <a:pPr algn="ctr">
                <a:lnSpc>
                  <a:spcPts val="3639"/>
                </a:lnSpc>
              </a:pPr>
              <a:r>
                <a:rPr lang="en-US" sz="2799">
                  <a:solidFill>
                    <a:srgbClr val="FFFFFF"/>
                  </a:solidFill>
                  <a:latin typeface="Tajawal"/>
                </a:rPr>
                <a:t>Grayscaling of Images</a:t>
              </a:r>
            </a:p>
          </p:txBody>
        </p:sp>
      </p:grpSp>
      <p:grpSp>
        <p:nvGrpSpPr>
          <p:cNvPr name="Group 18" id="18"/>
          <p:cNvGrpSpPr/>
          <p:nvPr/>
        </p:nvGrpSpPr>
        <p:grpSpPr>
          <a:xfrm rot="0">
            <a:off x="5730050" y="7063884"/>
            <a:ext cx="2273146" cy="2387042"/>
            <a:chOff x="0" y="0"/>
            <a:chExt cx="3030862" cy="3182723"/>
          </a:xfrm>
        </p:grpSpPr>
        <p:sp>
          <p:nvSpPr>
            <p:cNvPr name="TextBox 19" id="19"/>
            <p:cNvSpPr txBox="true"/>
            <p:nvPr/>
          </p:nvSpPr>
          <p:spPr>
            <a:xfrm rot="0">
              <a:off x="0" y="-28575"/>
              <a:ext cx="3030862" cy="564367"/>
            </a:xfrm>
            <a:prstGeom prst="rect">
              <a:avLst/>
            </a:prstGeom>
          </p:spPr>
          <p:txBody>
            <a:bodyPr anchor="t" rtlCol="false" tIns="0" lIns="0" bIns="0" rIns="0">
              <a:spAutoFit/>
            </a:bodyPr>
            <a:lstStyle/>
            <a:p>
              <a:pPr algn="ctr">
                <a:lnSpc>
                  <a:spcPts val="2944"/>
                </a:lnSpc>
              </a:pPr>
              <a:r>
                <a:rPr lang="en-US" sz="2677">
                  <a:solidFill>
                    <a:srgbClr val="FFFFFF"/>
                  </a:solidFill>
                  <a:latin typeface="Tajawal Medium"/>
                </a:rPr>
                <a:t>2.6</a:t>
              </a:r>
            </a:p>
          </p:txBody>
        </p:sp>
        <p:sp>
          <p:nvSpPr>
            <p:cNvPr name="TextBox 20" id="20"/>
            <p:cNvSpPr txBox="true"/>
            <p:nvPr/>
          </p:nvSpPr>
          <p:spPr>
            <a:xfrm rot="0">
              <a:off x="0" y="656174"/>
              <a:ext cx="3030862" cy="2526549"/>
            </a:xfrm>
            <a:prstGeom prst="rect">
              <a:avLst/>
            </a:prstGeom>
          </p:spPr>
          <p:txBody>
            <a:bodyPr anchor="t" rtlCol="false" tIns="0" lIns="0" bIns="0" rIns="0">
              <a:spAutoFit/>
            </a:bodyPr>
            <a:lstStyle/>
            <a:p>
              <a:pPr algn="ctr">
                <a:lnSpc>
                  <a:spcPts val="3713"/>
                </a:lnSpc>
              </a:pPr>
              <a:r>
                <a:rPr lang="en-US" sz="2856">
                  <a:solidFill>
                    <a:srgbClr val="FFFFFF"/>
                  </a:solidFill>
                  <a:latin typeface="Tajawal"/>
                </a:rPr>
                <a:t>Histograms Equalization &amp; Contrast stretching</a:t>
              </a:r>
            </a:p>
          </p:txBody>
        </p:sp>
      </p:grpSp>
      <p:sp>
        <p:nvSpPr>
          <p:cNvPr name="AutoShape 21" id="21"/>
          <p:cNvSpPr/>
          <p:nvPr/>
        </p:nvSpPr>
        <p:spPr>
          <a:xfrm>
            <a:off x="-551068" y="6686130"/>
            <a:ext cx="23662278" cy="0"/>
          </a:xfrm>
          <a:prstGeom prst="line">
            <a:avLst/>
          </a:prstGeom>
          <a:ln cap="rnd" w="9525">
            <a:solidFill>
              <a:srgbClr val="B4B4B4"/>
            </a:solidFill>
            <a:prstDash val="solid"/>
            <a:headEnd type="none" len="sm" w="sm"/>
            <a:tailEnd type="none" len="sm" w="sm"/>
          </a:ln>
        </p:spPr>
      </p:sp>
      <p:grpSp>
        <p:nvGrpSpPr>
          <p:cNvPr name="Group 22" id="22"/>
          <p:cNvGrpSpPr/>
          <p:nvPr/>
        </p:nvGrpSpPr>
        <p:grpSpPr>
          <a:xfrm rot="0">
            <a:off x="17041943" y="6591739"/>
            <a:ext cx="188782" cy="188782"/>
            <a:chOff x="0" y="0"/>
            <a:chExt cx="6350000" cy="6350000"/>
          </a:xfrm>
        </p:grpSpPr>
        <p:sp>
          <p:nvSpPr>
            <p:cNvPr name="Freeform 23" id="23"/>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24" id="24"/>
          <p:cNvGrpSpPr/>
          <p:nvPr/>
        </p:nvGrpSpPr>
        <p:grpSpPr>
          <a:xfrm rot="0">
            <a:off x="4574534" y="6586698"/>
            <a:ext cx="188782" cy="188782"/>
            <a:chOff x="0" y="0"/>
            <a:chExt cx="6350000" cy="6350000"/>
          </a:xfrm>
        </p:grpSpPr>
        <p:sp>
          <p:nvSpPr>
            <p:cNvPr name="Freeform 25" id="2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26" id="26"/>
          <p:cNvGrpSpPr/>
          <p:nvPr/>
        </p:nvGrpSpPr>
        <p:grpSpPr>
          <a:xfrm rot="0">
            <a:off x="15276211" y="6586698"/>
            <a:ext cx="188782" cy="188782"/>
            <a:chOff x="0" y="0"/>
            <a:chExt cx="6350000" cy="6350000"/>
          </a:xfrm>
        </p:grpSpPr>
        <p:sp>
          <p:nvSpPr>
            <p:cNvPr name="Freeform 27" id="2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28" id="28"/>
          <p:cNvGrpSpPr/>
          <p:nvPr/>
        </p:nvGrpSpPr>
        <p:grpSpPr>
          <a:xfrm rot="0">
            <a:off x="2669159" y="6591739"/>
            <a:ext cx="188782" cy="188782"/>
            <a:chOff x="0" y="0"/>
            <a:chExt cx="6350000" cy="6350000"/>
          </a:xfrm>
        </p:grpSpPr>
        <p:sp>
          <p:nvSpPr>
            <p:cNvPr name="Freeform 29" id="2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30" id="30"/>
          <p:cNvGrpSpPr/>
          <p:nvPr/>
        </p:nvGrpSpPr>
        <p:grpSpPr>
          <a:xfrm rot="0">
            <a:off x="6754041" y="6591739"/>
            <a:ext cx="188782" cy="188782"/>
            <a:chOff x="0" y="0"/>
            <a:chExt cx="6350000" cy="6350000"/>
          </a:xfrm>
        </p:grpSpPr>
        <p:sp>
          <p:nvSpPr>
            <p:cNvPr name="Freeform 31" id="31"/>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32" id="32"/>
          <p:cNvGrpSpPr/>
          <p:nvPr/>
        </p:nvGrpSpPr>
        <p:grpSpPr>
          <a:xfrm rot="0">
            <a:off x="688794" y="6596781"/>
            <a:ext cx="188782" cy="188782"/>
            <a:chOff x="0" y="0"/>
            <a:chExt cx="6350000" cy="6350000"/>
          </a:xfrm>
        </p:grpSpPr>
        <p:sp>
          <p:nvSpPr>
            <p:cNvPr name="Freeform 33" id="33"/>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34" id="34"/>
          <p:cNvGrpSpPr/>
          <p:nvPr/>
        </p:nvGrpSpPr>
        <p:grpSpPr>
          <a:xfrm rot="0">
            <a:off x="12757113" y="6586698"/>
            <a:ext cx="188782" cy="188782"/>
            <a:chOff x="0" y="0"/>
            <a:chExt cx="6350000" cy="6350000"/>
          </a:xfrm>
        </p:grpSpPr>
        <p:sp>
          <p:nvSpPr>
            <p:cNvPr name="Freeform 35" id="3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36" id="36"/>
          <p:cNvGrpSpPr/>
          <p:nvPr/>
        </p:nvGrpSpPr>
        <p:grpSpPr>
          <a:xfrm rot="0">
            <a:off x="8858627" y="6596781"/>
            <a:ext cx="188782" cy="188782"/>
            <a:chOff x="0" y="0"/>
            <a:chExt cx="6350000" cy="6350000"/>
          </a:xfrm>
        </p:grpSpPr>
        <p:sp>
          <p:nvSpPr>
            <p:cNvPr name="Freeform 37" id="3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38" id="38"/>
          <p:cNvGrpSpPr/>
          <p:nvPr/>
        </p:nvGrpSpPr>
        <p:grpSpPr>
          <a:xfrm rot="0">
            <a:off x="11044331" y="6596781"/>
            <a:ext cx="188782" cy="188782"/>
            <a:chOff x="0" y="0"/>
            <a:chExt cx="6350000" cy="6350000"/>
          </a:xfrm>
        </p:grpSpPr>
        <p:sp>
          <p:nvSpPr>
            <p:cNvPr name="Freeform 39" id="3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solidFill>
              <a:srgbClr val="FF7A00"/>
            </a:solidFill>
          </p:spPr>
        </p:sp>
      </p:grpSp>
      <p:grpSp>
        <p:nvGrpSpPr>
          <p:cNvPr name="Group 40" id="40"/>
          <p:cNvGrpSpPr/>
          <p:nvPr/>
        </p:nvGrpSpPr>
        <p:grpSpPr>
          <a:xfrm rot="0">
            <a:off x="3570650" y="4173724"/>
            <a:ext cx="2293917" cy="1939553"/>
            <a:chOff x="0" y="0"/>
            <a:chExt cx="3058556" cy="2586071"/>
          </a:xfrm>
        </p:grpSpPr>
        <p:sp>
          <p:nvSpPr>
            <p:cNvPr name="TextBox 41" id="41"/>
            <p:cNvSpPr txBox="true"/>
            <p:nvPr/>
          </p:nvSpPr>
          <p:spPr>
            <a:xfrm rot="0">
              <a:off x="0" y="1988668"/>
              <a:ext cx="3058556"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2.7</a:t>
              </a:r>
            </a:p>
          </p:txBody>
        </p:sp>
        <p:sp>
          <p:nvSpPr>
            <p:cNvPr name="TextBox 42" id="42"/>
            <p:cNvSpPr txBox="true"/>
            <p:nvPr/>
          </p:nvSpPr>
          <p:spPr>
            <a:xfrm rot="0">
              <a:off x="0" y="566881"/>
              <a:ext cx="3058556" cy="1267056"/>
            </a:xfrm>
            <a:prstGeom prst="rect">
              <a:avLst/>
            </a:prstGeom>
          </p:spPr>
          <p:txBody>
            <a:bodyPr anchor="t" rtlCol="false" tIns="0" lIns="0" bIns="0" rIns="0">
              <a:spAutoFit/>
            </a:bodyPr>
            <a:lstStyle/>
            <a:p>
              <a:pPr algn="ctr">
                <a:lnSpc>
                  <a:spcPts val="3638"/>
                </a:lnSpc>
              </a:pPr>
              <a:r>
                <a:rPr lang="en-US" sz="2798">
                  <a:solidFill>
                    <a:srgbClr val="FFFFFF"/>
                  </a:solidFill>
                  <a:latin typeface="Tajawal"/>
                </a:rPr>
                <a:t>Thresholding &amp; segmentation</a:t>
              </a:r>
            </a:p>
          </p:txBody>
        </p:sp>
      </p:grpSp>
      <p:grpSp>
        <p:nvGrpSpPr>
          <p:cNvPr name="Group 43" id="43"/>
          <p:cNvGrpSpPr/>
          <p:nvPr/>
        </p:nvGrpSpPr>
        <p:grpSpPr>
          <a:xfrm rot="0">
            <a:off x="1645168" y="7063884"/>
            <a:ext cx="2273146" cy="1453592"/>
            <a:chOff x="0" y="0"/>
            <a:chExt cx="3030862" cy="1938123"/>
          </a:xfrm>
        </p:grpSpPr>
        <p:sp>
          <p:nvSpPr>
            <p:cNvPr name="TextBox 44" id="44"/>
            <p:cNvSpPr txBox="true"/>
            <p:nvPr/>
          </p:nvSpPr>
          <p:spPr>
            <a:xfrm rot="0">
              <a:off x="0" y="-28575"/>
              <a:ext cx="3030862" cy="564367"/>
            </a:xfrm>
            <a:prstGeom prst="rect">
              <a:avLst/>
            </a:prstGeom>
          </p:spPr>
          <p:txBody>
            <a:bodyPr anchor="t" rtlCol="false" tIns="0" lIns="0" bIns="0" rIns="0">
              <a:spAutoFit/>
            </a:bodyPr>
            <a:lstStyle/>
            <a:p>
              <a:pPr algn="ctr">
                <a:lnSpc>
                  <a:spcPts val="2944"/>
                </a:lnSpc>
              </a:pPr>
              <a:r>
                <a:rPr lang="en-US" sz="2677">
                  <a:solidFill>
                    <a:srgbClr val="FFFFFF"/>
                  </a:solidFill>
                  <a:latin typeface="Tajawal Medium"/>
                </a:rPr>
                <a:t>2.8</a:t>
              </a:r>
            </a:p>
          </p:txBody>
        </p:sp>
        <p:sp>
          <p:nvSpPr>
            <p:cNvPr name="TextBox 45" id="45"/>
            <p:cNvSpPr txBox="true"/>
            <p:nvPr/>
          </p:nvSpPr>
          <p:spPr>
            <a:xfrm rot="0">
              <a:off x="0" y="656174"/>
              <a:ext cx="3030862" cy="1281949"/>
            </a:xfrm>
            <a:prstGeom prst="rect">
              <a:avLst/>
            </a:prstGeom>
          </p:spPr>
          <p:txBody>
            <a:bodyPr anchor="t" rtlCol="false" tIns="0" lIns="0" bIns="0" rIns="0">
              <a:spAutoFit/>
            </a:bodyPr>
            <a:lstStyle/>
            <a:p>
              <a:pPr algn="ctr">
                <a:lnSpc>
                  <a:spcPts val="3713"/>
                </a:lnSpc>
              </a:pPr>
              <a:r>
                <a:rPr lang="en-US" sz="2856">
                  <a:solidFill>
                    <a:srgbClr val="FFFFFF"/>
                  </a:solidFill>
                  <a:latin typeface="Tajawal"/>
                </a:rPr>
                <a:t>edges detections</a:t>
              </a:r>
            </a:p>
          </p:txBody>
        </p:sp>
      </p:grpSp>
      <p:grpSp>
        <p:nvGrpSpPr>
          <p:cNvPr name="Group 46" id="46"/>
          <p:cNvGrpSpPr/>
          <p:nvPr/>
        </p:nvGrpSpPr>
        <p:grpSpPr>
          <a:xfrm rot="0">
            <a:off x="-269382" y="4173724"/>
            <a:ext cx="2293917" cy="1939553"/>
            <a:chOff x="0" y="0"/>
            <a:chExt cx="3058556" cy="2586071"/>
          </a:xfrm>
        </p:grpSpPr>
        <p:sp>
          <p:nvSpPr>
            <p:cNvPr name="TextBox 47" id="47"/>
            <p:cNvSpPr txBox="true"/>
            <p:nvPr/>
          </p:nvSpPr>
          <p:spPr>
            <a:xfrm rot="0">
              <a:off x="0" y="1988668"/>
              <a:ext cx="3058556" cy="597403"/>
            </a:xfrm>
            <a:prstGeom prst="rect">
              <a:avLst/>
            </a:prstGeom>
          </p:spPr>
          <p:txBody>
            <a:bodyPr anchor="t" rtlCol="false" tIns="0" lIns="0" bIns="0" rIns="0">
              <a:spAutoFit/>
            </a:bodyPr>
            <a:lstStyle/>
            <a:p>
              <a:pPr algn="ctr">
                <a:lnSpc>
                  <a:spcPts val="3126"/>
                </a:lnSpc>
              </a:pPr>
              <a:r>
                <a:rPr lang="en-US" sz="2842">
                  <a:solidFill>
                    <a:srgbClr val="FFFFFF"/>
                  </a:solidFill>
                  <a:latin typeface="Tajawal Medium"/>
                </a:rPr>
                <a:t>2.9</a:t>
              </a:r>
            </a:p>
          </p:txBody>
        </p:sp>
        <p:sp>
          <p:nvSpPr>
            <p:cNvPr name="TextBox 48" id="48"/>
            <p:cNvSpPr txBox="true"/>
            <p:nvPr/>
          </p:nvSpPr>
          <p:spPr>
            <a:xfrm rot="0">
              <a:off x="0" y="566881"/>
              <a:ext cx="3058556" cy="1267056"/>
            </a:xfrm>
            <a:prstGeom prst="rect">
              <a:avLst/>
            </a:prstGeom>
          </p:spPr>
          <p:txBody>
            <a:bodyPr anchor="t" rtlCol="false" tIns="0" lIns="0" bIns="0" rIns="0">
              <a:spAutoFit/>
            </a:bodyPr>
            <a:lstStyle/>
            <a:p>
              <a:pPr algn="ctr">
                <a:lnSpc>
                  <a:spcPts val="3638"/>
                </a:lnSpc>
              </a:pPr>
              <a:r>
                <a:rPr lang="en-US" sz="2798">
                  <a:solidFill>
                    <a:srgbClr val="FFFFFF"/>
                  </a:solidFill>
                  <a:latin typeface="Tajawal"/>
                </a:rPr>
                <a:t>Drawing Functions</a:t>
              </a:r>
            </a:p>
          </p:txBody>
        </p:sp>
      </p:grpSp>
      <p:sp>
        <p:nvSpPr>
          <p:cNvPr name="TextBox 49" id="49"/>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382883" y="2246250"/>
            <a:ext cx="10446840" cy="3935957"/>
          </a:xfrm>
          <a:custGeom>
            <a:avLst/>
            <a:gdLst/>
            <a:ahLst/>
            <a:cxnLst/>
            <a:rect r="r" b="b" t="t" l="l"/>
            <a:pathLst>
              <a:path h="3935957" w="10446840">
                <a:moveTo>
                  <a:pt x="0" y="0"/>
                </a:moveTo>
                <a:lnTo>
                  <a:pt x="10446840" y="0"/>
                </a:lnTo>
                <a:lnTo>
                  <a:pt x="10446840" y="3935957"/>
                </a:lnTo>
                <a:lnTo>
                  <a:pt x="0" y="3935957"/>
                </a:lnTo>
                <a:lnTo>
                  <a:pt x="0" y="0"/>
                </a:lnTo>
                <a:close/>
              </a:path>
            </a:pathLst>
          </a:custGeom>
          <a:blipFill>
            <a:blip r:embed="rId2"/>
            <a:stretch>
              <a:fillRect l="0" t="0" r="0" b="0"/>
            </a:stretch>
          </a:blipFill>
        </p:spPr>
      </p:sp>
      <p:sp>
        <p:nvSpPr>
          <p:cNvPr name="TextBox 3" id="3"/>
          <p:cNvSpPr txBox="true"/>
          <p:nvPr/>
        </p:nvSpPr>
        <p:spPr>
          <a:xfrm rot="0">
            <a:off x="7092108" y="509438"/>
            <a:ext cx="4300389" cy="1218568"/>
          </a:xfrm>
          <a:prstGeom prst="rect">
            <a:avLst/>
          </a:prstGeom>
        </p:spPr>
        <p:txBody>
          <a:bodyPr anchor="t" rtlCol="false" tIns="0" lIns="0" bIns="0" rIns="0">
            <a:spAutoFit/>
          </a:bodyPr>
          <a:lstStyle/>
          <a:p>
            <a:pPr algn="ctr">
              <a:lnSpc>
                <a:spcPts val="8959"/>
              </a:lnSpc>
              <a:spcBef>
                <a:spcPct val="0"/>
              </a:spcBef>
            </a:pPr>
            <a:r>
              <a:rPr lang="en-US" sz="6399">
                <a:solidFill>
                  <a:srgbClr val="FF7A00"/>
                </a:solidFill>
                <a:latin typeface="Tajawal"/>
              </a:rPr>
              <a:t>Intro to CNN</a:t>
            </a:r>
          </a:p>
        </p:txBody>
      </p:sp>
      <p:sp>
        <p:nvSpPr>
          <p:cNvPr name="TextBox 4" id="4"/>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
        <p:nvSpPr>
          <p:cNvPr name="TextBox 5" id="5"/>
          <p:cNvSpPr txBox="true"/>
          <p:nvPr/>
        </p:nvSpPr>
        <p:spPr>
          <a:xfrm rot="0">
            <a:off x="486418" y="6344132"/>
            <a:ext cx="17315165" cy="3762699"/>
          </a:xfrm>
          <a:prstGeom prst="rect">
            <a:avLst/>
          </a:prstGeom>
        </p:spPr>
        <p:txBody>
          <a:bodyPr anchor="t" rtlCol="false" tIns="0" lIns="0" bIns="0" rIns="0">
            <a:spAutoFit/>
          </a:bodyPr>
          <a:lstStyle/>
          <a:p>
            <a:pPr algn="ctr">
              <a:lnSpc>
                <a:spcPts val="3320"/>
              </a:lnSpc>
              <a:spcBef>
                <a:spcPct val="0"/>
              </a:spcBef>
            </a:pPr>
          </a:p>
          <a:p>
            <a:pPr algn="ctr">
              <a:lnSpc>
                <a:spcPts val="3320"/>
              </a:lnSpc>
              <a:spcBef>
                <a:spcPct val="0"/>
              </a:spcBef>
            </a:pPr>
            <a:r>
              <a:rPr lang="en-US" sz="2371">
                <a:solidFill>
                  <a:srgbClr val="FFFFFF"/>
                </a:solidFill>
                <a:latin typeface="Tajawal"/>
              </a:rPr>
              <a:t>CNNs are characterized by parameter sharing, which allows them to use the same set of weights and biases across different regions of the input data, enhancing generalization and reducing the number of parameters. They follow a hierarchical feature learning approach, starting with simple features and progressing to complex, high-level representations in deeper layers.</a:t>
            </a:r>
          </a:p>
          <a:p>
            <a:pPr algn="ctr">
              <a:lnSpc>
                <a:spcPts val="3320"/>
              </a:lnSpc>
              <a:spcBef>
                <a:spcPct val="0"/>
              </a:spcBef>
            </a:pPr>
          </a:p>
          <a:p>
            <a:pPr algn="ctr">
              <a:lnSpc>
                <a:spcPts val="3320"/>
              </a:lnSpc>
              <a:spcBef>
                <a:spcPct val="0"/>
              </a:spcBef>
            </a:pPr>
            <a:r>
              <a:rPr lang="en-US" sz="2371">
                <a:solidFill>
                  <a:srgbClr val="FFFFFF"/>
                </a:solidFill>
                <a:latin typeface="Tajawal"/>
              </a:rPr>
              <a:t>CNNs are widely used in image classification, object detection, facial recognition, and more. They have revolutionized fields like self-driving cars, medical image analysis, and augmented reality. Their ability to automatically learn and recognize intricate visual patterns has made CNNs an essential tool in modern artificial intelligence and deep learning, shaping the way we interact with and understand the visual world.</a:t>
            </a:r>
          </a:p>
        </p:txBody>
      </p:sp>
      <p:sp>
        <p:nvSpPr>
          <p:cNvPr name="TextBox 6" id="6"/>
          <p:cNvSpPr txBox="true"/>
          <p:nvPr/>
        </p:nvSpPr>
        <p:spPr>
          <a:xfrm rot="0">
            <a:off x="11046351" y="2376017"/>
            <a:ext cx="7071605" cy="38061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Tajawal"/>
              </a:rPr>
              <a:t>A Convolutional Neural Network (CNN) is a specialized type of deep neural network designed for processing and analyzing visual data, making it a cornerstone of computer vision and image-related tasks. CNNs automatically learn and extract features from images by using convolutional layers that apply filters to capture patterns like edges and textures. Pooling layers reduce spatial dimensions, making the network translation-invariant.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AutoShape 2" id="2"/>
          <p:cNvSpPr/>
          <p:nvPr/>
        </p:nvSpPr>
        <p:spPr>
          <a:xfrm>
            <a:off x="11889452" y="3515351"/>
            <a:ext cx="0" cy="3081920"/>
          </a:xfrm>
          <a:prstGeom prst="line">
            <a:avLst/>
          </a:prstGeom>
          <a:ln cap="rnd" w="9525">
            <a:solidFill>
              <a:srgbClr val="B4B4B4"/>
            </a:solidFill>
            <a:prstDash val="solid"/>
            <a:headEnd type="none" len="sm" w="sm"/>
            <a:tailEnd type="none" len="sm" w="sm"/>
          </a:ln>
        </p:spPr>
      </p:sp>
      <p:sp>
        <p:nvSpPr>
          <p:cNvPr name="AutoShape 3" id="3"/>
          <p:cNvSpPr/>
          <p:nvPr/>
        </p:nvSpPr>
        <p:spPr>
          <a:xfrm>
            <a:off x="6008550" y="3515351"/>
            <a:ext cx="0" cy="3081920"/>
          </a:xfrm>
          <a:prstGeom prst="line">
            <a:avLst/>
          </a:prstGeom>
          <a:ln cap="rnd" w="9525">
            <a:solidFill>
              <a:srgbClr val="B4B4B4"/>
            </a:solidFill>
            <a:prstDash val="solid"/>
            <a:headEnd type="none" len="sm" w="sm"/>
            <a:tailEnd type="none" len="sm" w="sm"/>
          </a:ln>
        </p:spPr>
      </p:sp>
      <p:sp>
        <p:nvSpPr>
          <p:cNvPr name="Freeform 4" id="4"/>
          <p:cNvSpPr/>
          <p:nvPr/>
        </p:nvSpPr>
        <p:spPr>
          <a:xfrm flipH="false" flipV="false" rot="0">
            <a:off x="1172721" y="4434286"/>
            <a:ext cx="3776778" cy="2111654"/>
          </a:xfrm>
          <a:custGeom>
            <a:avLst/>
            <a:gdLst/>
            <a:ahLst/>
            <a:cxnLst/>
            <a:rect r="r" b="b" t="t" l="l"/>
            <a:pathLst>
              <a:path h="2111654" w="3776778">
                <a:moveTo>
                  <a:pt x="0" y="0"/>
                </a:moveTo>
                <a:lnTo>
                  <a:pt x="3776778" y="0"/>
                </a:lnTo>
                <a:lnTo>
                  <a:pt x="3776778" y="2111654"/>
                </a:lnTo>
                <a:lnTo>
                  <a:pt x="0" y="2111654"/>
                </a:lnTo>
                <a:lnTo>
                  <a:pt x="0" y="0"/>
                </a:lnTo>
                <a:close/>
              </a:path>
            </a:pathLst>
          </a:custGeom>
          <a:blipFill>
            <a:blip r:embed="rId2"/>
            <a:stretch>
              <a:fillRect l="0" t="0" r="0" b="0"/>
            </a:stretch>
          </a:blipFill>
        </p:spPr>
      </p:sp>
      <p:sp>
        <p:nvSpPr>
          <p:cNvPr name="TextBox 5" id="5"/>
          <p:cNvSpPr txBox="true"/>
          <p:nvPr/>
        </p:nvSpPr>
        <p:spPr>
          <a:xfrm rot="0">
            <a:off x="1114376" y="3425920"/>
            <a:ext cx="3835123" cy="591670"/>
          </a:xfrm>
          <a:prstGeom prst="rect">
            <a:avLst/>
          </a:prstGeom>
        </p:spPr>
        <p:txBody>
          <a:bodyPr anchor="t" rtlCol="false" tIns="0" lIns="0" bIns="0" rIns="0">
            <a:spAutoFit/>
          </a:bodyPr>
          <a:lstStyle/>
          <a:p>
            <a:pPr algn="ctr">
              <a:lnSpc>
                <a:spcPts val="4069"/>
              </a:lnSpc>
            </a:pPr>
            <a:r>
              <a:rPr lang="en-US" sz="3699">
                <a:solidFill>
                  <a:srgbClr val="FFFFFF"/>
                </a:solidFill>
                <a:latin typeface="Tajawal Medium"/>
              </a:rPr>
              <a:t>Hand tracking</a:t>
            </a:r>
          </a:p>
        </p:txBody>
      </p:sp>
      <p:sp>
        <p:nvSpPr>
          <p:cNvPr name="Freeform 6" id="6"/>
          <p:cNvSpPr/>
          <p:nvPr/>
        </p:nvSpPr>
        <p:spPr>
          <a:xfrm flipH="false" flipV="false" rot="0">
            <a:off x="13338501" y="4281868"/>
            <a:ext cx="3680121" cy="2231359"/>
          </a:xfrm>
          <a:custGeom>
            <a:avLst/>
            <a:gdLst/>
            <a:ahLst/>
            <a:cxnLst/>
            <a:rect r="r" b="b" t="t" l="l"/>
            <a:pathLst>
              <a:path h="2231359" w="3680121">
                <a:moveTo>
                  <a:pt x="0" y="0"/>
                </a:moveTo>
                <a:lnTo>
                  <a:pt x="3680121" y="0"/>
                </a:lnTo>
                <a:lnTo>
                  <a:pt x="3680121" y="2231359"/>
                </a:lnTo>
                <a:lnTo>
                  <a:pt x="0" y="2231359"/>
                </a:lnTo>
                <a:lnTo>
                  <a:pt x="0" y="0"/>
                </a:lnTo>
                <a:close/>
              </a:path>
            </a:pathLst>
          </a:custGeom>
          <a:blipFill>
            <a:blip r:embed="rId3"/>
            <a:stretch>
              <a:fillRect l="0" t="0" r="0" b="-18729"/>
            </a:stretch>
          </a:blipFill>
        </p:spPr>
      </p:sp>
      <p:sp>
        <p:nvSpPr>
          <p:cNvPr name="TextBox 7" id="7"/>
          <p:cNvSpPr txBox="true"/>
          <p:nvPr/>
        </p:nvSpPr>
        <p:spPr>
          <a:xfrm rot="0">
            <a:off x="13338501" y="3477251"/>
            <a:ext cx="3835123" cy="591670"/>
          </a:xfrm>
          <a:prstGeom prst="rect">
            <a:avLst/>
          </a:prstGeom>
        </p:spPr>
        <p:txBody>
          <a:bodyPr anchor="t" rtlCol="false" tIns="0" lIns="0" bIns="0" rIns="0">
            <a:spAutoFit/>
          </a:bodyPr>
          <a:lstStyle/>
          <a:p>
            <a:pPr algn="ctr">
              <a:lnSpc>
                <a:spcPts val="4069"/>
              </a:lnSpc>
            </a:pPr>
            <a:r>
              <a:rPr lang="en-US" sz="3699">
                <a:solidFill>
                  <a:srgbClr val="FFFFFF"/>
                </a:solidFill>
                <a:latin typeface="Tajawal Medium"/>
              </a:rPr>
              <a:t>Object detection</a:t>
            </a:r>
          </a:p>
        </p:txBody>
      </p:sp>
      <p:sp>
        <p:nvSpPr>
          <p:cNvPr name="Freeform 8" id="8"/>
          <p:cNvSpPr/>
          <p:nvPr/>
        </p:nvSpPr>
        <p:spPr>
          <a:xfrm flipH="false" flipV="false" rot="0">
            <a:off x="7131567" y="4296350"/>
            <a:ext cx="3973621" cy="2207567"/>
          </a:xfrm>
          <a:custGeom>
            <a:avLst/>
            <a:gdLst/>
            <a:ahLst/>
            <a:cxnLst/>
            <a:rect r="r" b="b" t="t" l="l"/>
            <a:pathLst>
              <a:path h="2207567" w="3973621">
                <a:moveTo>
                  <a:pt x="0" y="0"/>
                </a:moveTo>
                <a:lnTo>
                  <a:pt x="3973621" y="0"/>
                </a:lnTo>
                <a:lnTo>
                  <a:pt x="3973621" y="2207568"/>
                </a:lnTo>
                <a:lnTo>
                  <a:pt x="0" y="2207568"/>
                </a:lnTo>
                <a:lnTo>
                  <a:pt x="0" y="0"/>
                </a:lnTo>
                <a:close/>
              </a:path>
            </a:pathLst>
          </a:custGeom>
          <a:blipFill>
            <a:blip r:embed="rId4"/>
            <a:stretch>
              <a:fillRect l="0" t="0" r="0" b="0"/>
            </a:stretch>
          </a:blipFill>
        </p:spPr>
      </p:sp>
      <p:sp>
        <p:nvSpPr>
          <p:cNvPr name="TextBox 9" id="9"/>
          <p:cNvSpPr txBox="true"/>
          <p:nvPr/>
        </p:nvSpPr>
        <p:spPr>
          <a:xfrm rot="0">
            <a:off x="7131567" y="3467942"/>
            <a:ext cx="3835123" cy="591670"/>
          </a:xfrm>
          <a:prstGeom prst="rect">
            <a:avLst/>
          </a:prstGeom>
        </p:spPr>
        <p:txBody>
          <a:bodyPr anchor="t" rtlCol="false" tIns="0" lIns="0" bIns="0" rIns="0">
            <a:spAutoFit/>
          </a:bodyPr>
          <a:lstStyle/>
          <a:p>
            <a:pPr algn="ctr">
              <a:lnSpc>
                <a:spcPts val="4069"/>
              </a:lnSpc>
            </a:pPr>
            <a:r>
              <a:rPr lang="en-US" sz="3699">
                <a:solidFill>
                  <a:srgbClr val="FFFFFF"/>
                </a:solidFill>
                <a:latin typeface="Tajawal Medium"/>
              </a:rPr>
              <a:t>face recognition</a:t>
            </a:r>
          </a:p>
        </p:txBody>
      </p:sp>
      <p:sp>
        <p:nvSpPr>
          <p:cNvPr name="TextBox 10" id="10"/>
          <p:cNvSpPr txBox="true"/>
          <p:nvPr/>
        </p:nvSpPr>
        <p:spPr>
          <a:xfrm rot="0">
            <a:off x="4661045" y="502762"/>
            <a:ext cx="8965910" cy="2190750"/>
          </a:xfrm>
          <a:prstGeom prst="rect">
            <a:avLst/>
          </a:prstGeom>
        </p:spPr>
        <p:txBody>
          <a:bodyPr anchor="t" rtlCol="false" tIns="0" lIns="0" bIns="0" rIns="0">
            <a:spAutoFit/>
          </a:bodyPr>
          <a:lstStyle/>
          <a:p>
            <a:pPr algn="ctr">
              <a:lnSpc>
                <a:spcPts val="8102"/>
              </a:lnSpc>
            </a:pPr>
            <a:r>
              <a:rPr lang="en-US" sz="6751">
                <a:solidFill>
                  <a:srgbClr val="FF7A00"/>
                </a:solidFill>
                <a:latin typeface="Tajawal Medium"/>
              </a:rPr>
              <a:t>basic of </a:t>
            </a:r>
          </a:p>
          <a:p>
            <a:pPr algn="ctr" marL="0" indent="0" lvl="0">
              <a:lnSpc>
                <a:spcPts val="8102"/>
              </a:lnSpc>
            </a:pPr>
            <a:r>
              <a:rPr lang="en-US" sz="6751">
                <a:solidFill>
                  <a:srgbClr val="FF7A00"/>
                </a:solidFill>
                <a:latin typeface="Tajawal Medium"/>
              </a:rPr>
              <a:t>Computer vision</a:t>
            </a:r>
            <a:r>
              <a:rPr lang="en-US" sz="6751">
                <a:solidFill>
                  <a:srgbClr val="FF7A00"/>
                </a:solidFill>
                <a:latin typeface="Tajawal Medium"/>
              </a:rPr>
              <a:t> </a:t>
            </a:r>
          </a:p>
        </p:txBody>
      </p:sp>
      <p:sp>
        <p:nvSpPr>
          <p:cNvPr name="TextBox 11" id="11"/>
          <p:cNvSpPr txBox="true"/>
          <p:nvPr/>
        </p:nvSpPr>
        <p:spPr>
          <a:xfrm rot="0">
            <a:off x="13338501" y="7008743"/>
            <a:ext cx="4074728" cy="25488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Tajawal"/>
              </a:rPr>
              <a:t>Object detection is a computer vision task that involves locating and classifying objects within images or video streams, enabling automation in various applications</a:t>
            </a:r>
          </a:p>
        </p:txBody>
      </p:sp>
      <p:sp>
        <p:nvSpPr>
          <p:cNvPr name="TextBox 12" id="12"/>
          <p:cNvSpPr txBox="true"/>
          <p:nvPr/>
        </p:nvSpPr>
        <p:spPr>
          <a:xfrm rot="0">
            <a:off x="6885491" y="7008743"/>
            <a:ext cx="4327274" cy="25488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Tajawal"/>
              </a:rPr>
              <a:t>Face recognition is a biometric technology that identifies and verifies individuals by analyzing and matching facial features, often used for security and authentication purposes.</a:t>
            </a:r>
          </a:p>
        </p:txBody>
      </p:sp>
      <p:sp>
        <p:nvSpPr>
          <p:cNvPr name="TextBox 13" id="13"/>
          <p:cNvSpPr txBox="true"/>
          <p:nvPr/>
        </p:nvSpPr>
        <p:spPr>
          <a:xfrm rot="0">
            <a:off x="934919" y="7008743"/>
            <a:ext cx="4194037" cy="25488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Tajawal"/>
              </a:rPr>
              <a:t>Hand tracking is a computer vision technique that detects and monitors the movement and position of a person's hands within an image or video for interactive applications.</a:t>
            </a:r>
          </a:p>
        </p:txBody>
      </p:sp>
      <p:sp>
        <p:nvSpPr>
          <p:cNvPr name="TextBox 14" id="14"/>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581126" y="4809598"/>
            <a:ext cx="8562874" cy="4240661"/>
          </a:xfrm>
          <a:custGeom>
            <a:avLst/>
            <a:gdLst/>
            <a:ahLst/>
            <a:cxnLst/>
            <a:rect r="r" b="b" t="t" l="l"/>
            <a:pathLst>
              <a:path h="4240661" w="8562874">
                <a:moveTo>
                  <a:pt x="0" y="0"/>
                </a:moveTo>
                <a:lnTo>
                  <a:pt x="8562874" y="0"/>
                </a:lnTo>
                <a:lnTo>
                  <a:pt x="8562874" y="4240661"/>
                </a:lnTo>
                <a:lnTo>
                  <a:pt x="0" y="4240661"/>
                </a:lnTo>
                <a:lnTo>
                  <a:pt x="0" y="0"/>
                </a:lnTo>
                <a:close/>
              </a:path>
            </a:pathLst>
          </a:custGeom>
          <a:blipFill>
            <a:blip r:embed="rId2"/>
            <a:stretch>
              <a:fillRect l="0" t="0" r="0" b="0"/>
            </a:stretch>
          </a:blipFill>
        </p:spPr>
      </p:sp>
      <p:sp>
        <p:nvSpPr>
          <p:cNvPr name="TextBox 3" id="3"/>
          <p:cNvSpPr txBox="true"/>
          <p:nvPr/>
        </p:nvSpPr>
        <p:spPr>
          <a:xfrm rot="0">
            <a:off x="1907977" y="927050"/>
            <a:ext cx="14472047" cy="1655437"/>
          </a:xfrm>
          <a:prstGeom prst="rect">
            <a:avLst/>
          </a:prstGeom>
        </p:spPr>
        <p:txBody>
          <a:bodyPr anchor="t" rtlCol="false" tIns="0" lIns="0" bIns="0" rIns="0">
            <a:spAutoFit/>
          </a:bodyPr>
          <a:lstStyle/>
          <a:p>
            <a:pPr algn="ctr">
              <a:lnSpc>
                <a:spcPts val="12180"/>
              </a:lnSpc>
              <a:spcBef>
                <a:spcPct val="0"/>
              </a:spcBef>
            </a:pPr>
            <a:r>
              <a:rPr lang="en-US" sz="8700">
                <a:solidFill>
                  <a:srgbClr val="FF7A00"/>
                </a:solidFill>
                <a:latin typeface="Tajawal"/>
              </a:rPr>
              <a:t>Full project in Computer vision </a:t>
            </a:r>
          </a:p>
        </p:txBody>
      </p:sp>
      <p:sp>
        <p:nvSpPr>
          <p:cNvPr name="TextBox 4" id="4"/>
          <p:cNvSpPr txBox="true"/>
          <p:nvPr/>
        </p:nvSpPr>
        <p:spPr>
          <a:xfrm rot="0">
            <a:off x="7399587" y="3063930"/>
            <a:ext cx="3758208" cy="95885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Tajawal"/>
              </a:rPr>
              <a:t>it is up to you </a:t>
            </a:r>
          </a:p>
        </p:txBody>
      </p:sp>
      <p:sp>
        <p:nvSpPr>
          <p:cNvPr name="TextBox 5" id="5"/>
          <p:cNvSpPr txBox="true"/>
          <p:nvPr/>
        </p:nvSpPr>
        <p:spPr>
          <a:xfrm rot="0">
            <a:off x="10116420" y="5349584"/>
            <a:ext cx="6845498" cy="2058036"/>
          </a:xfrm>
          <a:prstGeom prst="rect">
            <a:avLst/>
          </a:prstGeom>
        </p:spPr>
        <p:txBody>
          <a:bodyPr anchor="t" rtlCol="false" tIns="0" lIns="0" bIns="0" rIns="0">
            <a:spAutoFit/>
          </a:bodyPr>
          <a:lstStyle/>
          <a:p>
            <a:pPr algn="ctr">
              <a:lnSpc>
                <a:spcPts val="14139"/>
              </a:lnSpc>
              <a:spcBef>
                <a:spcPct val="0"/>
              </a:spcBef>
            </a:pPr>
            <a:r>
              <a:rPr lang="en-US" sz="10099">
                <a:solidFill>
                  <a:srgbClr val="FF7A00"/>
                </a:solidFill>
                <a:latin typeface="29LT Bukra"/>
              </a:rPr>
              <a:t>Thank you </a:t>
            </a:r>
          </a:p>
        </p:txBody>
      </p:sp>
      <p:sp>
        <p:nvSpPr>
          <p:cNvPr name="TextBox 6" id="6"/>
          <p:cNvSpPr txBox="true"/>
          <p:nvPr/>
        </p:nvSpPr>
        <p:spPr>
          <a:xfrm rot="0">
            <a:off x="14859819" y="9134475"/>
            <a:ext cx="3040410" cy="604519"/>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ajawal"/>
              </a:rPr>
              <a:t>by Ahmed Fahmy </a:t>
            </a:r>
          </a:p>
        </p:txBody>
      </p:sp>
      <p:sp>
        <p:nvSpPr>
          <p:cNvPr name="TextBox 7" id="7"/>
          <p:cNvSpPr txBox="true"/>
          <p:nvPr/>
        </p:nvSpPr>
        <p:spPr>
          <a:xfrm rot="0">
            <a:off x="1296815" y="390057"/>
            <a:ext cx="642640" cy="54800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ajawal Bold"/>
              </a:rPr>
              <a:t>IEEE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DAFyWhwzxPY</dc:identifier>
  <dcterms:modified xsi:type="dcterms:W3CDTF">2011-08-01T06:04:30Z</dcterms:modified>
  <cp:revision>1</cp:revision>
  <dc:title>عرض تقديمي أسود وبرتقالي داكن احترافي صناعة الغذاء موظفون جدد</dc:title>
</cp:coreProperties>
</file>